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268" r:id="rId3"/>
    <p:sldId id="304" r:id="rId4"/>
    <p:sldId id="258" r:id="rId5"/>
    <p:sldId id="261" r:id="rId6"/>
    <p:sldId id="263" r:id="rId7"/>
    <p:sldId id="262" r:id="rId8"/>
    <p:sldId id="279" r:id="rId9"/>
    <p:sldId id="265" r:id="rId10"/>
    <p:sldId id="272" r:id="rId11"/>
    <p:sldId id="294" r:id="rId12"/>
    <p:sldId id="274" r:id="rId13"/>
    <p:sldId id="289" r:id="rId14"/>
    <p:sldId id="273" r:id="rId15"/>
    <p:sldId id="284" r:id="rId16"/>
    <p:sldId id="287" r:id="rId17"/>
    <p:sldId id="293" r:id="rId18"/>
    <p:sldId id="266" r:id="rId19"/>
    <p:sldId id="276" r:id="rId20"/>
    <p:sldId id="281" r:id="rId21"/>
    <p:sldId id="277" r:id="rId22"/>
    <p:sldId id="280" r:id="rId23"/>
    <p:sldId id="275" r:id="rId24"/>
    <p:sldId id="267" r:id="rId25"/>
    <p:sldId id="269" r:id="rId26"/>
    <p:sldId id="285" r:id="rId27"/>
    <p:sldId id="286" r:id="rId28"/>
    <p:sldId id="283" r:id="rId29"/>
    <p:sldId id="270" r:id="rId30"/>
    <p:sldId id="288" r:id="rId31"/>
    <p:sldId id="295" r:id="rId32"/>
    <p:sldId id="297" r:id="rId33"/>
    <p:sldId id="296" r:id="rId34"/>
    <p:sldId id="298" r:id="rId35"/>
    <p:sldId id="300" r:id="rId36"/>
    <p:sldId id="301" r:id="rId37"/>
    <p:sldId id="302" r:id="rId38"/>
    <p:sldId id="303" r:id="rId39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714"/>
    <a:srgbClr val="159A92"/>
    <a:srgbClr val="D71D52"/>
    <a:srgbClr val="F373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C5F91-3780-4276-B4B7-4FFDBEB6CA12}" type="datetimeFigureOut">
              <a:rPr lang="it-IT" smtClean="0"/>
              <a:t>08/06/2021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2147C-932C-45CF-AE88-0AD608CBB4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534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F5273A-894D-4236-9D03-00C9CD720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F19145B-2AA1-40BD-95B3-00F6D104E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E79CB4-7355-42C4-9508-DF010E668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637C-EE1F-4498-A33D-7C41219D4A60}" type="datetime1">
              <a:rPr lang="it-IT" smtClean="0"/>
              <a:t>08/06/2021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B1F12B-A202-4F7D-A229-8A23E80D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6FFCCA-D776-4DA6-A7E2-1D77E40BC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D754-1F8D-442D-852A-8D5485B635DD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3670193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C477F2-3090-40F0-AFCE-52FC86B0C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936FD76-7177-41F5-9B1C-2D09DD324E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49AE6CD-7010-4006-8104-19C706F00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AB5A-2939-49DF-85F1-B8CC1B74C9C6}" type="datetime1">
              <a:rPr lang="it-IT" smtClean="0"/>
              <a:t>08/06/2021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1B5C7F-512F-44B9-ACD2-7A3B22B3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637F92-83D5-4FD8-948D-0C9E7ABE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D754-1F8D-442D-852A-8D5485B635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171520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D053585-801A-45A4-82C6-A2962E022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57EC441-D6D2-44DE-BDE2-AAA39EF5E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3E685A-8731-4BD8-8411-0613F4746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B0701-FF5A-4D44-AEB4-B0448AE4C0C5}" type="datetime1">
              <a:rPr lang="it-IT" smtClean="0"/>
              <a:t>08/06/2021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8764AE-CA36-4E8C-BEC8-51DC3A22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6606F3E-63BA-474C-897B-31707E165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D754-1F8D-442D-852A-8D5485B635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67831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A06A72-764E-4D59-96A2-ADB9B38C5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F0AC6A-26EF-4690-9EB4-951BA5852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3DB751-ABE6-4527-ACE3-84F89DBAE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CB10-74A8-439A-AFA9-8740E7DBE83F}" type="datetime1">
              <a:rPr lang="it-IT" smtClean="0"/>
              <a:t>08/06/2021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2EE78D-DDE1-4CDE-88BA-E18B2F2C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14B36F-37AF-4320-9286-44D6523FE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D754-1F8D-442D-852A-8D5485B635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854612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1C9EBE-BA67-498F-B7FB-5C753F714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19B3E0-A2D3-482C-B0B3-0AA271E9C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D6926C-0B63-4E0A-A425-E69AF0297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697D0-1AD5-45CF-B446-8B56E10FD853}" type="datetime1">
              <a:rPr lang="it-IT" smtClean="0"/>
              <a:t>08/06/2021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2CF21C-F1CD-4845-AB2B-5449DEA24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603B11-B9EE-4832-BB63-173A1AB7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D754-1F8D-442D-852A-8D5485B635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53569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453BB1-84F5-4FBE-A2D6-421F4AF52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EAF1FB-0280-4C57-B341-CD22A2012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D0E4F40-F225-4E5E-9658-B796A99DF5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7BE819-2E9D-4775-A500-AD3CA82DE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82C12-A9CC-4E52-87B3-C16C62BE18A1}" type="datetime1">
              <a:rPr lang="it-IT" smtClean="0"/>
              <a:t>08/06/2021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C3BF9AE-8571-4CBC-9E3B-EE93D3BBB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3C96D6-4733-4799-BE0F-D0FDB9D91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D754-1F8D-442D-852A-8D5485B635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1229014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A0F2ED-EE0D-4103-9E91-77E33328A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863B41-D851-4F65-A25C-78C1E4B29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EEBF72-8D26-4A63-BFBF-086B58FCA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67AA373-CA03-4E50-B47D-C2C3AB233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871ECC3-364F-4CB9-8481-752538FBA1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02DC87A-0280-46B1-8157-3091092CD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21A3-9C16-48B4-B79D-F247F3B21AAE}" type="datetime1">
              <a:rPr lang="it-IT" smtClean="0"/>
              <a:t>08/06/2021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A86460B-7B24-4D71-B2E1-1D3DE7CB6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0FCB90C-71EA-4579-B416-CEE711BC5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D754-1F8D-442D-852A-8D5485B635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4560834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315D55-41F1-454D-9874-617E3394D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5514E47-834F-4CFA-82A7-83BD66CBF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92F4-CE40-4646-91E3-BF236AB6FACB}" type="datetime1">
              <a:rPr lang="it-IT" smtClean="0"/>
              <a:t>08/06/2021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6942041-589A-4D0A-9CC5-268049A1B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0EA880-1817-4E2A-A274-F68AB95A3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D754-1F8D-442D-852A-8D5485B635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3291331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4BA4164-4EFE-44FB-A1E4-600F794AB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51DDD-5A3D-411F-B3D1-FAF195E6FDD3}" type="datetime1">
              <a:rPr lang="it-IT" smtClean="0"/>
              <a:t>08/06/2021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664E269-F5D0-4500-8E84-B4225A84C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67D4C2-8DAD-4E76-BD3F-976BEB99E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D754-1F8D-442D-852A-8D5485B635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1833136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27690C-197B-4C67-9CA0-648854DE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0D2553-C188-4EBE-B769-5AE4029BA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0597EB0-3F54-456A-B768-925E9192D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FE65483-8A27-45C6-B6AB-F780927BC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336BC-F60A-43B3-B328-DD63988EC34F}" type="datetime1">
              <a:rPr lang="it-IT" smtClean="0"/>
              <a:t>08/06/2021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877704C-4F31-42DC-8FA6-20364CEBC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127937-5496-40F9-B01E-8B5FD6BB4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D754-1F8D-442D-852A-8D5485B635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09393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6D50BA-A1C1-4C41-A869-5DA44B6D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A8ACE1B-8C8A-4117-825B-ADA0412807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1067031-3F36-4598-9982-EE236640F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9C3E16E-3148-4751-A361-C0AA185E6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1ADE1-8C73-4265-AF78-FD94E89FCD62}" type="datetime1">
              <a:rPr lang="it-IT" smtClean="0"/>
              <a:t>08/06/2021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D34AF40-0391-4D36-BA64-E7B8A97E3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816DD9-A70D-4C00-A067-AE85678E5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CD754-1F8D-442D-852A-8D5485B635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3876834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07996DF-B765-40F9-97B5-6926EB2BA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0D0A14C-C96A-410E-90AE-4B64877C7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35EA55B-3E2B-4C1D-BA6F-36451AC431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6479B-99B0-42D1-AC7A-EB686525C7AD}" type="datetime1">
              <a:rPr lang="it-IT" smtClean="0"/>
              <a:t>08/06/2021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DE6013-50B9-4B17-B5D1-52DE59B23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196115-A093-482B-9E78-3C56B155E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CD754-1F8D-442D-852A-8D5485B635D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7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>
            <a:extLst>
              <a:ext uri="{FF2B5EF4-FFF2-40B4-BE49-F238E27FC236}">
                <a16:creationId xmlns:a16="http://schemas.microsoft.com/office/drawing/2014/main" id="{EECEDA7B-A04E-4260-A416-E2DE7187A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01" y="2489519"/>
            <a:ext cx="4949599" cy="187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17911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4547100" y="2076860"/>
            <a:ext cx="309779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Pranzo</a:t>
            </a:r>
          </a:p>
          <a:p>
            <a:pPr algn="ctr"/>
            <a:r>
              <a:rPr lang="it-IT" sz="20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Presso l’asilo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0DB7B0-70FA-48A4-8F09-112440ED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7273" y="827207"/>
            <a:ext cx="1317449" cy="131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A5433DBB-E6D2-4A0B-B86B-006F8580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10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4FFE024E-76C7-4747-9902-A893D41E503E}"/>
              </a:ext>
            </a:extLst>
          </p:cNvPr>
          <p:cNvGrpSpPr/>
          <p:nvPr/>
        </p:nvGrpSpPr>
        <p:grpSpPr>
          <a:xfrm>
            <a:off x="798350" y="3391169"/>
            <a:ext cx="10595291" cy="3528815"/>
            <a:chOff x="577867" y="3841501"/>
            <a:chExt cx="10595291" cy="3528815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91D7A77B-9513-4DB1-855D-2EFF5B946472}"/>
                </a:ext>
              </a:extLst>
            </p:cNvPr>
            <p:cNvGrpSpPr/>
            <p:nvPr/>
          </p:nvGrpSpPr>
          <p:grpSpPr>
            <a:xfrm>
              <a:off x="6334459" y="3841501"/>
              <a:ext cx="4838699" cy="2089226"/>
              <a:chOff x="5046420" y="3865730"/>
              <a:chExt cx="4838699" cy="2089226"/>
            </a:xfrm>
          </p:grpSpPr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8CEA483-6294-4535-BED3-8136C93B0198}"/>
                  </a:ext>
                </a:extLst>
              </p:cNvPr>
              <p:cNvSpPr txBox="1"/>
              <p:nvPr/>
            </p:nvSpPr>
            <p:spPr>
              <a:xfrm>
                <a:off x="5736755" y="3865730"/>
                <a:ext cx="345802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7200" spc="-150" dirty="0">
                    <a:solidFill>
                      <a:srgbClr val="FBB714"/>
                    </a:solidFill>
                    <a:latin typeface="Everything" pitchFamily="2" charset="0"/>
                  </a:rPr>
                  <a:t>comprende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450683D-3B1E-43C3-8405-3BAB44921420}"/>
                  </a:ext>
                </a:extLst>
              </p:cNvPr>
              <p:cNvSpPr txBox="1"/>
              <p:nvPr/>
            </p:nvSpPr>
            <p:spPr>
              <a:xfrm>
                <a:off x="5046420" y="5000849"/>
                <a:ext cx="483869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spc="3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Primo, secondo, frutta e/o dolce, acqua</a:t>
                </a:r>
              </a:p>
            </p:txBody>
          </p:sp>
        </p:grpSp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85908561-E075-4D32-9B5A-CBBA81ECC59E}"/>
                </a:ext>
              </a:extLst>
            </p:cNvPr>
            <p:cNvGrpSpPr/>
            <p:nvPr/>
          </p:nvGrpSpPr>
          <p:grpSpPr>
            <a:xfrm>
              <a:off x="577867" y="3848462"/>
              <a:ext cx="4298934" cy="3521854"/>
              <a:chOff x="577867" y="3865158"/>
              <a:chExt cx="4298934" cy="3521854"/>
            </a:xfrm>
          </p:grpSpPr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F0474A8-5CD3-4329-AAF4-B3339575CF9B}"/>
                  </a:ext>
                </a:extLst>
              </p:cNvPr>
              <p:cNvSpPr txBox="1"/>
              <p:nvPr/>
            </p:nvSpPr>
            <p:spPr>
              <a:xfrm>
                <a:off x="1072637" y="3865158"/>
                <a:ext cx="330939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7200" dirty="0">
                    <a:solidFill>
                      <a:srgbClr val="D71D52"/>
                    </a:solidFill>
                    <a:latin typeface="Volvo Broad Pro" panose="02000606020000020004" pitchFamily="50" charset="0"/>
                  </a:rPr>
                  <a:t>12.30 – 14.30</a:t>
                </a:r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9448E15-FB59-46E1-94FD-F492D0D47453}"/>
                  </a:ext>
                </a:extLst>
              </p:cNvPr>
              <p:cNvSpPr txBox="1"/>
              <p:nvPr/>
            </p:nvSpPr>
            <p:spPr>
              <a:xfrm>
                <a:off x="577867" y="4986355"/>
                <a:ext cx="4298934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spc="3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Igienizzazione, pranzo, gioco</a:t>
                </a:r>
              </a:p>
              <a:p>
                <a:pPr algn="ctr"/>
                <a:r>
                  <a:rPr lang="it-IT" sz="2800" spc="300" dirty="0">
                    <a:solidFill>
                      <a:srgbClr val="FBB714"/>
                    </a:solidFill>
                    <a:latin typeface="Volvo Broad Pro" panose="02000606020000020004" pitchFamily="50" charset="0"/>
                  </a:rPr>
                  <a:t>[5€ a pasto]</a:t>
                </a:r>
              </a:p>
              <a:p>
                <a:pPr algn="ctr"/>
                <a:endParaRPr lang="it-IT" sz="1400" spc="300" dirty="0">
                  <a:solidFill>
                    <a:srgbClr val="FBB714"/>
                  </a:solidFill>
                  <a:latin typeface="Volvo Broad Pro" panose="02000606020000020004" pitchFamily="50" charset="0"/>
                </a:endParaRPr>
              </a:p>
              <a:p>
                <a:pPr algn="ctr"/>
                <a:r>
                  <a:rPr lang="it-IT" sz="2000" spc="3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Modalità di prenotazione mensa:</a:t>
                </a:r>
              </a:p>
              <a:p>
                <a:pPr marL="342900" indent="-342900" algn="ctr">
                  <a:buFontTx/>
                  <a:buChar char="-"/>
                </a:pPr>
                <a:r>
                  <a:rPr lang="it-IT" sz="2000" spc="3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Sett. 1+2 (30 €)</a:t>
                </a:r>
              </a:p>
              <a:p>
                <a:pPr marL="457200" indent="-457200" algn="ctr">
                  <a:buFontTx/>
                  <a:buChar char="-"/>
                </a:pPr>
                <a:r>
                  <a:rPr lang="it-IT" sz="2000" spc="3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Sett. 3+4 (30€)</a:t>
                </a:r>
              </a:p>
              <a:p>
                <a:pPr marL="457200" indent="-457200" algn="ctr">
                  <a:buFontTx/>
                  <a:buChar char="-"/>
                </a:pPr>
                <a:r>
                  <a:rPr lang="it-IT" sz="2000" spc="3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Tutto il mese (60 €)</a:t>
                </a:r>
                <a:endParaRPr lang="it-IT" sz="2800" spc="300" dirty="0">
                  <a:solidFill>
                    <a:srgbClr val="159A92"/>
                  </a:solidFill>
                  <a:latin typeface="Volvo Broad Pro" panose="02000606020000020004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6529866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16E5347-8F09-4D0B-A4BF-C769FE4E9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48" y="536647"/>
            <a:ext cx="1834195" cy="183419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636153" y="2013228"/>
            <a:ext cx="309779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triage</a:t>
            </a:r>
          </a:p>
          <a:p>
            <a:pPr algn="ctr"/>
            <a:r>
              <a:rPr lang="it-IT" sz="20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Presso oratori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A5433DBB-E6D2-4A0B-B86B-006F8580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9077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11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5908561-E075-4D32-9B5A-CBBA81ECC59E}"/>
              </a:ext>
            </a:extLst>
          </p:cNvPr>
          <p:cNvGrpSpPr/>
          <p:nvPr/>
        </p:nvGrpSpPr>
        <p:grpSpPr>
          <a:xfrm>
            <a:off x="166719" y="3398130"/>
            <a:ext cx="3809103" cy="2246769"/>
            <a:chOff x="577866" y="3865158"/>
            <a:chExt cx="3809103" cy="2246769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F0474A8-5CD3-4329-AAF4-B3339575CF9B}"/>
                </a:ext>
              </a:extLst>
            </p:cNvPr>
            <p:cNvSpPr txBox="1"/>
            <p:nvPr/>
          </p:nvSpPr>
          <p:spPr>
            <a:xfrm>
              <a:off x="805425" y="3865158"/>
              <a:ext cx="35815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800" dirty="0">
                  <a:solidFill>
                    <a:srgbClr val="D71D52"/>
                  </a:solidFill>
                  <a:latin typeface="Volvo Broad Pro" panose="02000606020000020004" pitchFamily="50" charset="0"/>
                </a:rPr>
                <a:t>All’orario indicato </a:t>
              </a:r>
            </a:p>
            <a:p>
              <a:pPr algn="ctr"/>
              <a:r>
                <a:rPr lang="it-IT" sz="4800" dirty="0">
                  <a:solidFill>
                    <a:srgbClr val="D71D52"/>
                  </a:solidFill>
                  <a:latin typeface="Volvo Broad Pro" panose="02000606020000020004" pitchFamily="50" charset="0"/>
                </a:rPr>
                <a:t>nel calendario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B9448E15-FB59-46E1-94FD-F492D0D47453}"/>
                </a:ext>
              </a:extLst>
            </p:cNvPr>
            <p:cNvSpPr txBox="1"/>
            <p:nvPr/>
          </p:nvSpPr>
          <p:spPr>
            <a:xfrm>
              <a:off x="577866" y="5280930"/>
              <a:ext cx="38091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2400" spc="300" dirty="0">
                  <a:solidFill>
                    <a:srgbClr val="159A92"/>
                  </a:solidFill>
                  <a:latin typeface="Volvo Broad Pro" panose="02000606020000020004" pitchFamily="50" charset="0"/>
                </a:rPr>
                <a:t>Igienizzazione della mani</a:t>
              </a:r>
            </a:p>
            <a:p>
              <a:pPr algn="r"/>
              <a:r>
                <a:rPr lang="it-IT" sz="2400" spc="300" dirty="0">
                  <a:solidFill>
                    <a:srgbClr val="159A92"/>
                  </a:solidFill>
                  <a:latin typeface="Volvo Broad Pro" panose="02000606020000020004" pitchFamily="50" charset="0"/>
                </a:rPr>
                <a:t>Prova della temperatura</a:t>
              </a: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77D93E0-CB80-4948-BC48-EF9905D030B9}"/>
              </a:ext>
            </a:extLst>
          </p:cNvPr>
          <p:cNvSpPr txBox="1"/>
          <p:nvPr/>
        </p:nvSpPr>
        <p:spPr>
          <a:xfrm>
            <a:off x="3949877" y="2013228"/>
            <a:ext cx="39313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mascherina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F8C8FBD-EAB5-4E7D-A317-165F9D8FA1CE}"/>
              </a:ext>
            </a:extLst>
          </p:cNvPr>
          <p:cNvSpPr txBox="1"/>
          <p:nvPr/>
        </p:nvSpPr>
        <p:spPr>
          <a:xfrm>
            <a:off x="3975821" y="3121224"/>
            <a:ext cx="380910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Sarà necessario che ogni persona indossi i dispositivi di sicurezza, </a:t>
            </a:r>
            <a:r>
              <a:rPr lang="it-IT" sz="2400" spc="300" dirty="0">
                <a:solidFill>
                  <a:srgbClr val="F37321"/>
                </a:solidFill>
                <a:latin typeface="Volvo Broad Pro" panose="02000606020000020004" pitchFamily="50" charset="0"/>
              </a:rPr>
              <a:t>mascherina</a:t>
            </a:r>
            <a:r>
              <a:rPr lang="it-IT" sz="24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, durante </a:t>
            </a:r>
            <a:r>
              <a:rPr lang="it-IT" sz="2400" spc="300" dirty="0">
                <a:solidFill>
                  <a:srgbClr val="F37321"/>
                </a:solidFill>
                <a:latin typeface="Volvo Broad Pro" panose="02000606020000020004" pitchFamily="50" charset="0"/>
              </a:rPr>
              <a:t>tutta la giornata </a:t>
            </a:r>
            <a:r>
              <a:rPr lang="it-IT" sz="24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negli spazi interini ed esterni.</a:t>
            </a:r>
          </a:p>
          <a:p>
            <a:pPr algn="r"/>
            <a:r>
              <a:rPr lang="it-IT" sz="1400" spc="300" dirty="0">
                <a:solidFill>
                  <a:srgbClr val="D71D52"/>
                </a:solidFill>
                <a:latin typeface="Volvo Broad Pro" panose="02000606020000020004" pitchFamily="50" charset="0"/>
              </a:rPr>
              <a:t>*nel gioco all’aperto, nelle gite in montagna, in piscina, si può abbassare.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8436658-0B93-4230-BEB9-AC10A27F68FE}"/>
              </a:ext>
            </a:extLst>
          </p:cNvPr>
          <p:cNvSpPr txBox="1"/>
          <p:nvPr/>
        </p:nvSpPr>
        <p:spPr>
          <a:xfrm>
            <a:off x="7961635" y="1994176"/>
            <a:ext cx="4230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temperatura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2DD692C-C782-4C81-B637-91F044B1C820}"/>
              </a:ext>
            </a:extLst>
          </p:cNvPr>
          <p:cNvSpPr txBox="1"/>
          <p:nvPr/>
        </p:nvSpPr>
        <p:spPr>
          <a:xfrm>
            <a:off x="7987579" y="3102172"/>
            <a:ext cx="380910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Qualora un utente o animatore verrà trovato con temperatura superiore ai 37,5° verrà posto in infermeria in attesa di poterlo accompagnare a casa.</a:t>
            </a:r>
          </a:p>
          <a:p>
            <a:pPr algn="r"/>
            <a:r>
              <a:rPr lang="it-IT" sz="1400" spc="300" dirty="0">
                <a:solidFill>
                  <a:srgbClr val="D71D52"/>
                </a:solidFill>
                <a:latin typeface="Volvo Broad Pro" panose="02000606020000020004" pitchFamily="50" charset="0"/>
              </a:rPr>
              <a:t>*la famiglia dovrà poi provvedere, se necessario, a contattare il medico di base e fare gli accertamenti richiesti.</a:t>
            </a:r>
          </a:p>
        </p:txBody>
      </p:sp>
    </p:spTree>
    <p:extLst>
      <p:ext uri="{BB962C8B-B14F-4D97-AF65-F5344CB8AC3E}">
        <p14:creationId xmlns:p14="http://schemas.microsoft.com/office/powerpoint/2010/main" val="415571464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4607451" y="2219630"/>
            <a:ext cx="30977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gite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0DB7B0-70FA-48A4-8F09-112440ED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7276" y="1025330"/>
            <a:ext cx="1317449" cy="131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A5433DBB-E6D2-4A0B-B86B-006F8580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12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4FFE024E-76C7-4747-9902-A893D41E503E}"/>
              </a:ext>
            </a:extLst>
          </p:cNvPr>
          <p:cNvGrpSpPr/>
          <p:nvPr/>
        </p:nvGrpSpPr>
        <p:grpSpPr>
          <a:xfrm>
            <a:off x="798353" y="3245597"/>
            <a:ext cx="10595291" cy="2089226"/>
            <a:chOff x="577867" y="3841501"/>
            <a:chExt cx="10595291" cy="2089226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91D7A77B-9513-4DB1-855D-2EFF5B946472}"/>
                </a:ext>
              </a:extLst>
            </p:cNvPr>
            <p:cNvGrpSpPr/>
            <p:nvPr/>
          </p:nvGrpSpPr>
          <p:grpSpPr>
            <a:xfrm>
              <a:off x="6334459" y="3841501"/>
              <a:ext cx="4838699" cy="2089226"/>
              <a:chOff x="5046420" y="3865730"/>
              <a:chExt cx="4838699" cy="2089226"/>
            </a:xfrm>
          </p:grpSpPr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8CEA483-6294-4535-BED3-8136C93B0198}"/>
                  </a:ext>
                </a:extLst>
              </p:cNvPr>
              <p:cNvSpPr txBox="1"/>
              <p:nvPr/>
            </p:nvSpPr>
            <p:spPr>
              <a:xfrm>
                <a:off x="5736755" y="3865730"/>
                <a:ext cx="345802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7200" dirty="0">
                    <a:solidFill>
                      <a:srgbClr val="D71D52"/>
                    </a:solidFill>
                    <a:latin typeface="Volvo Broad Pro" panose="02000606020000020004" pitchFamily="50" charset="0"/>
                  </a:rPr>
                  <a:t>In piscina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450683D-3B1E-43C3-8405-3BAB44921420}"/>
                  </a:ext>
                </a:extLst>
              </p:cNvPr>
              <p:cNvSpPr txBox="1"/>
              <p:nvPr/>
            </p:nvSpPr>
            <p:spPr>
              <a:xfrm>
                <a:off x="5046420" y="5000849"/>
                <a:ext cx="483869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spc="300" dirty="0" err="1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Csc</a:t>
                </a:r>
                <a:r>
                  <a:rPr lang="it-IT" sz="2800" spc="3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 </a:t>
                </a:r>
                <a:r>
                  <a:rPr lang="it-IT" sz="2800" spc="300" dirty="0" err="1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casnigo</a:t>
                </a:r>
                <a:endParaRPr lang="it-IT" sz="2800" spc="300" dirty="0">
                  <a:solidFill>
                    <a:srgbClr val="159A92"/>
                  </a:solidFill>
                  <a:latin typeface="Volvo Broad Pro" panose="02000606020000020004" pitchFamily="50" charset="0"/>
                </a:endParaRPr>
              </a:p>
              <a:p>
                <a:pPr algn="ctr"/>
                <a:r>
                  <a:rPr lang="it-IT" sz="2800" spc="300" dirty="0">
                    <a:solidFill>
                      <a:srgbClr val="FBB714"/>
                    </a:solidFill>
                    <a:latin typeface="Volvo Broad Pro" panose="02000606020000020004" pitchFamily="50" charset="0"/>
                  </a:rPr>
                  <a:t>4 volte</a:t>
                </a:r>
              </a:p>
            </p:txBody>
          </p:sp>
        </p:grpSp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85908561-E075-4D32-9B5A-CBBA81ECC59E}"/>
                </a:ext>
              </a:extLst>
            </p:cNvPr>
            <p:cNvGrpSpPr/>
            <p:nvPr/>
          </p:nvGrpSpPr>
          <p:grpSpPr>
            <a:xfrm>
              <a:off x="577867" y="3841501"/>
              <a:ext cx="4298934" cy="1651378"/>
              <a:chOff x="577867" y="3858197"/>
              <a:chExt cx="4298934" cy="1651378"/>
            </a:xfrm>
          </p:grpSpPr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F0474A8-5CD3-4329-AAF4-B3339575CF9B}"/>
                  </a:ext>
                </a:extLst>
              </p:cNvPr>
              <p:cNvSpPr txBox="1"/>
              <p:nvPr/>
            </p:nvSpPr>
            <p:spPr>
              <a:xfrm>
                <a:off x="638593" y="3858197"/>
                <a:ext cx="414415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7200" dirty="0">
                    <a:solidFill>
                      <a:srgbClr val="D71D52"/>
                    </a:solidFill>
                    <a:latin typeface="Volvo Broad Pro" panose="02000606020000020004" pitchFamily="50" charset="0"/>
                  </a:rPr>
                  <a:t>Sul territorio</a:t>
                </a:r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9448E15-FB59-46E1-94FD-F492D0D47453}"/>
                  </a:ext>
                </a:extLst>
              </p:cNvPr>
              <p:cNvSpPr txBox="1"/>
              <p:nvPr/>
            </p:nvSpPr>
            <p:spPr>
              <a:xfrm>
                <a:off x="577867" y="4986355"/>
                <a:ext cx="42989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spc="3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prati, campi gioco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7944169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4122965" y="1615472"/>
            <a:ext cx="3582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Gite </a:t>
            </a:r>
            <a:r>
              <a:rPr lang="it-IT" sz="6600" spc="600" dirty="0" err="1">
                <a:solidFill>
                  <a:srgbClr val="F37321"/>
                </a:solidFill>
                <a:latin typeface="Volvo Broad Pro" panose="02000606020000020004" pitchFamily="50" charset="0"/>
              </a:rPr>
              <a:t>mEDIE</a:t>
            </a:r>
            <a:endParaRPr lang="it-IT" sz="6600" spc="600" dirty="0">
              <a:solidFill>
                <a:srgbClr val="F37321"/>
              </a:solidFill>
              <a:latin typeface="Volvo Broad Pro" panose="02000606020000020004" pitchFamily="50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0DB7B0-70FA-48A4-8F09-112440ED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7276" y="421172"/>
            <a:ext cx="1317449" cy="131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A5433DBB-E6D2-4A0B-B86B-006F8580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13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4FFE024E-76C7-4747-9902-A893D41E503E}"/>
              </a:ext>
            </a:extLst>
          </p:cNvPr>
          <p:cNvGrpSpPr/>
          <p:nvPr/>
        </p:nvGrpSpPr>
        <p:grpSpPr>
          <a:xfrm>
            <a:off x="798353" y="2576037"/>
            <a:ext cx="10595291" cy="2520114"/>
            <a:chOff x="577867" y="3841501"/>
            <a:chExt cx="10595291" cy="2520114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91D7A77B-9513-4DB1-855D-2EFF5B946472}"/>
                </a:ext>
              </a:extLst>
            </p:cNvPr>
            <p:cNvGrpSpPr/>
            <p:nvPr/>
          </p:nvGrpSpPr>
          <p:grpSpPr>
            <a:xfrm>
              <a:off x="6334459" y="3841501"/>
              <a:ext cx="4838699" cy="2520114"/>
              <a:chOff x="5046420" y="3865730"/>
              <a:chExt cx="4838699" cy="2520114"/>
            </a:xfrm>
          </p:grpSpPr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8CEA483-6294-4535-BED3-8136C93B0198}"/>
                  </a:ext>
                </a:extLst>
              </p:cNvPr>
              <p:cNvSpPr txBox="1"/>
              <p:nvPr/>
            </p:nvSpPr>
            <p:spPr>
              <a:xfrm>
                <a:off x="5736755" y="3865730"/>
                <a:ext cx="345802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7200" dirty="0">
                    <a:solidFill>
                      <a:srgbClr val="D71D52"/>
                    </a:solidFill>
                    <a:latin typeface="Volvo Broad Pro" panose="02000606020000020004" pitchFamily="50" charset="0"/>
                  </a:rPr>
                  <a:t>In piscina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450683D-3B1E-43C3-8405-3BAB44921420}"/>
                  </a:ext>
                </a:extLst>
              </p:cNvPr>
              <p:cNvSpPr txBox="1"/>
              <p:nvPr/>
            </p:nvSpPr>
            <p:spPr>
              <a:xfrm>
                <a:off x="5046420" y="5000849"/>
                <a:ext cx="4838699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spc="300" dirty="0" err="1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Csc</a:t>
                </a:r>
                <a:r>
                  <a:rPr lang="it-IT" sz="2800" spc="3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 </a:t>
                </a:r>
                <a:r>
                  <a:rPr lang="it-IT" sz="2800" spc="300" dirty="0" err="1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casnigo</a:t>
                </a:r>
                <a:r>
                  <a:rPr lang="it-IT" sz="2800" spc="3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 – 4 volte</a:t>
                </a:r>
                <a:endParaRPr lang="it-IT" sz="2800" spc="300" dirty="0">
                  <a:solidFill>
                    <a:srgbClr val="D71D52"/>
                  </a:solidFill>
                  <a:latin typeface="Volvo Broad Pro" panose="02000606020000020004" pitchFamily="50" charset="0"/>
                </a:endParaRPr>
              </a:p>
              <a:p>
                <a:pPr algn="ctr"/>
                <a:r>
                  <a:rPr lang="it-IT" sz="2800" spc="300" dirty="0">
                    <a:solidFill>
                      <a:srgbClr val="FBB714"/>
                    </a:solidFill>
                    <a:latin typeface="Volvo Broad Pro" panose="02000606020000020004" pitchFamily="50" charset="0"/>
                  </a:rPr>
                  <a:t>Con pullman (vele/simili) *</a:t>
                </a:r>
              </a:p>
              <a:p>
                <a:pPr algn="ctr"/>
                <a:r>
                  <a:rPr lang="it-IT" sz="2800" spc="300" dirty="0">
                    <a:solidFill>
                      <a:srgbClr val="FBB714"/>
                    </a:solidFill>
                    <a:latin typeface="Volvo Broad Pro" panose="02000606020000020004" pitchFamily="50" charset="0"/>
                  </a:rPr>
                  <a:t>A blocco (3-4 settimane)</a:t>
                </a:r>
              </a:p>
            </p:txBody>
          </p:sp>
        </p:grpSp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85908561-E075-4D32-9B5A-CBBA81ECC59E}"/>
                </a:ext>
              </a:extLst>
            </p:cNvPr>
            <p:cNvGrpSpPr/>
            <p:nvPr/>
          </p:nvGrpSpPr>
          <p:grpSpPr>
            <a:xfrm>
              <a:off x="577867" y="3841501"/>
              <a:ext cx="4298934" cy="2513153"/>
              <a:chOff x="577867" y="3858197"/>
              <a:chExt cx="4298934" cy="2513153"/>
            </a:xfrm>
          </p:grpSpPr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F0474A8-5CD3-4329-AAF4-B3339575CF9B}"/>
                  </a:ext>
                </a:extLst>
              </p:cNvPr>
              <p:cNvSpPr txBox="1"/>
              <p:nvPr/>
            </p:nvSpPr>
            <p:spPr>
              <a:xfrm>
                <a:off x="638593" y="3858197"/>
                <a:ext cx="414415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7200" dirty="0">
                    <a:solidFill>
                      <a:srgbClr val="D71D52"/>
                    </a:solidFill>
                    <a:latin typeface="Volvo Broad Pro" panose="02000606020000020004" pitchFamily="50" charset="0"/>
                  </a:rPr>
                  <a:t>Sul territorio</a:t>
                </a:r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9448E15-FB59-46E1-94FD-F492D0D47453}"/>
                  </a:ext>
                </a:extLst>
              </p:cNvPr>
              <p:cNvSpPr txBox="1"/>
              <p:nvPr/>
            </p:nvSpPr>
            <p:spPr>
              <a:xfrm>
                <a:off x="577867" y="4986355"/>
                <a:ext cx="429893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800" spc="3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prati, campi gioco</a:t>
                </a:r>
              </a:p>
              <a:p>
                <a:pPr algn="ctr"/>
                <a:r>
                  <a:rPr lang="it-IT" sz="2800" spc="3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Parco sospeso</a:t>
                </a:r>
                <a:r>
                  <a:rPr lang="it-IT" sz="2800" spc="300" dirty="0">
                    <a:solidFill>
                      <a:srgbClr val="FBB714"/>
                    </a:solidFill>
                    <a:latin typeface="Volvo Broad Pro" panose="02000606020000020004" pitchFamily="50" charset="0"/>
                  </a:rPr>
                  <a:t> Con pullman*</a:t>
                </a:r>
              </a:p>
              <a:p>
                <a:pPr algn="ctr"/>
                <a:r>
                  <a:rPr lang="it-IT" sz="2800" spc="300" dirty="0">
                    <a:solidFill>
                      <a:srgbClr val="FBB714"/>
                    </a:solidFill>
                    <a:latin typeface="Volvo Broad Pro" panose="02000606020000020004" pitchFamily="50" charset="0"/>
                  </a:rPr>
                  <a:t>A blocco (1-2 settimane)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1465816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3607917" y="2408093"/>
            <a:ext cx="49761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kit iscrizione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0DB7B0-70FA-48A4-8F09-112440ED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7276" y="1090644"/>
            <a:ext cx="1317449" cy="131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A5433DBB-E6D2-4A0B-B86B-006F8580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14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8CEA483-6294-4535-BED3-8136C93B0198}"/>
              </a:ext>
            </a:extLst>
          </p:cNvPr>
          <p:cNvSpPr txBox="1"/>
          <p:nvPr/>
        </p:nvSpPr>
        <p:spPr>
          <a:xfrm>
            <a:off x="4610965" y="3475191"/>
            <a:ext cx="2970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spc="-150" dirty="0">
                <a:solidFill>
                  <a:srgbClr val="FBB714"/>
                </a:solidFill>
                <a:latin typeface="Everything" pitchFamily="2" charset="0"/>
              </a:rPr>
              <a:t>comprende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50683D-3B1E-43C3-8405-3BAB44921420}"/>
              </a:ext>
            </a:extLst>
          </p:cNvPr>
          <p:cNvSpPr txBox="1"/>
          <p:nvPr/>
        </p:nvSpPr>
        <p:spPr>
          <a:xfrm>
            <a:off x="519113" y="4580270"/>
            <a:ext cx="11153775" cy="89896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4000" b="0" kern="1200" spc="300" dirty="0">
                <a:solidFill>
                  <a:srgbClr val="159A92"/>
                </a:solidFill>
                <a:latin typeface="Volvo Broad Pro" panose="02000606020000020004" pitchFamily="50" charset="0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lang="it-IT" sz="4000" b="0" kern="1200" spc="300" dirty="0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Gite in piscina </a:t>
            </a:r>
            <a:r>
              <a:rPr lang="it-IT" sz="4000" spc="300" dirty="0">
                <a:solidFill>
                  <a:srgbClr val="00B0F0"/>
                </a:solidFill>
                <a:latin typeface="Volvo Broad Pro" panose="02000606020000020004" pitchFamily="50" charset="0"/>
              </a:rPr>
              <a:t>+</a:t>
            </a:r>
            <a:r>
              <a:rPr lang="it-IT" sz="4000" b="0" kern="1200" spc="300" dirty="0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 Maglietta </a:t>
            </a:r>
            <a:r>
              <a:rPr lang="it-IT" sz="4000" spc="300" dirty="0">
                <a:solidFill>
                  <a:srgbClr val="00B0F0"/>
                </a:solidFill>
                <a:latin typeface="Volvo Broad Pro" panose="02000606020000020004" pitchFamily="50" charset="0"/>
              </a:rPr>
              <a:t>+</a:t>
            </a:r>
            <a:r>
              <a:rPr lang="it-IT" sz="4000" b="0" kern="1200" spc="300" dirty="0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 Cappellino </a:t>
            </a:r>
            <a:r>
              <a:rPr lang="it-IT" sz="4000" spc="300" dirty="0">
                <a:solidFill>
                  <a:srgbClr val="00B0F0"/>
                </a:solidFill>
                <a:latin typeface="Volvo Broad Pro" panose="02000606020000020004" pitchFamily="50" charset="0"/>
              </a:rPr>
              <a:t>+</a:t>
            </a:r>
            <a:r>
              <a:rPr lang="it-IT" sz="4000" b="0" kern="1200" spc="300" dirty="0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 Merende </a:t>
            </a:r>
            <a:r>
              <a:rPr lang="it-IT" sz="4000" spc="300" dirty="0">
                <a:solidFill>
                  <a:srgbClr val="00B0F0"/>
                </a:solidFill>
                <a:latin typeface="Volvo Broad Pro" panose="02000606020000020004" pitchFamily="50" charset="0"/>
                <a:sym typeface="Wingdings" panose="05000000000000000000" pitchFamily="2" charset="2"/>
              </a:rPr>
              <a:t></a:t>
            </a:r>
            <a:endParaRPr lang="it-IT" sz="4000" spc="300" dirty="0">
              <a:solidFill>
                <a:srgbClr val="00B0F0"/>
              </a:solidFill>
              <a:latin typeface="Volvo Broad Pro" panose="02000606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64282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ilhouette&#10;&#10;Descrizione generata automaticamente">
            <a:extLst>
              <a:ext uri="{FF2B5EF4-FFF2-40B4-BE49-F238E27FC236}">
                <a16:creationId xmlns:a16="http://schemas.microsoft.com/office/drawing/2014/main" id="{27C9EF9B-4067-4436-8E05-71A0B7444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33" y="251206"/>
            <a:ext cx="2008414" cy="200841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-1" y="177885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Composizione gruppi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A5433DBB-E6D2-4A0B-B86B-006F8580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15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50683D-3B1E-43C3-8405-3BAB44921420}"/>
              </a:ext>
            </a:extLst>
          </p:cNvPr>
          <p:cNvSpPr txBox="1"/>
          <p:nvPr/>
        </p:nvSpPr>
        <p:spPr>
          <a:xfrm>
            <a:off x="280652" y="2669663"/>
            <a:ext cx="11153775" cy="31700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it-IT" sz="4000" b="0" kern="1200" spc="300" dirty="0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Divisione per classe</a:t>
            </a:r>
          </a:p>
          <a:p>
            <a:pPr algn="ctr"/>
            <a:r>
              <a:rPr lang="it-IT" sz="4000" spc="300" dirty="0">
                <a:solidFill>
                  <a:srgbClr val="D71D52"/>
                </a:solidFill>
                <a:latin typeface="Volvo Broad Pro" panose="02000606020000020004" pitchFamily="50" charset="0"/>
              </a:rPr>
              <a:t>Max 15 bambini/e – ragazzi/e</a:t>
            </a:r>
          </a:p>
          <a:p>
            <a:pPr algn="ctr"/>
            <a:r>
              <a:rPr lang="it-IT" sz="4000" spc="300" dirty="0">
                <a:solidFill>
                  <a:srgbClr val="F37321"/>
                </a:solidFill>
                <a:latin typeface="Volvo Broad Pro" panose="02000606020000020004" pitchFamily="50" charset="0"/>
              </a:rPr>
              <a:t>Un educatore maggiorenne</a:t>
            </a:r>
          </a:p>
          <a:p>
            <a:pPr algn="ctr"/>
            <a:r>
              <a:rPr lang="it-IT" sz="40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Animatori 3/4 </a:t>
            </a:r>
            <a:r>
              <a:rPr lang="it-IT" sz="4000" spc="300" dirty="0" err="1">
                <a:solidFill>
                  <a:srgbClr val="159A92"/>
                </a:solidFill>
                <a:latin typeface="Volvo Broad Pro" panose="02000606020000020004" pitchFamily="50" charset="0"/>
              </a:rPr>
              <a:t>sup</a:t>
            </a:r>
            <a:r>
              <a:rPr lang="it-IT" sz="40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.</a:t>
            </a:r>
          </a:p>
          <a:p>
            <a:pPr algn="ctr"/>
            <a:r>
              <a:rPr lang="it-IT" sz="40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Assistenti 1/2 </a:t>
            </a:r>
            <a:r>
              <a:rPr lang="it-IT" sz="4000" spc="300" dirty="0" err="1">
                <a:solidFill>
                  <a:srgbClr val="159A92"/>
                </a:solidFill>
                <a:latin typeface="Volvo Broad Pro" panose="02000606020000020004" pitchFamily="50" charset="0"/>
              </a:rPr>
              <a:t>sup</a:t>
            </a:r>
            <a:r>
              <a:rPr lang="it-IT" sz="40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213123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03054BAC-271A-438B-90AE-FD87068520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20119" r="12157" b="28809"/>
          <a:stretch/>
        </p:blipFill>
        <p:spPr>
          <a:xfrm>
            <a:off x="4760095" y="336592"/>
            <a:ext cx="2194891" cy="171513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81642" y="1542664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coordinatori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A5433DBB-E6D2-4A0B-B86B-006F8580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16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50683D-3B1E-43C3-8405-3BAB44921420}"/>
              </a:ext>
            </a:extLst>
          </p:cNvPr>
          <p:cNvSpPr txBox="1"/>
          <p:nvPr/>
        </p:nvSpPr>
        <p:spPr>
          <a:xfrm>
            <a:off x="1" y="2317151"/>
            <a:ext cx="12192000" cy="378565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it-IT" sz="4000" b="0" kern="1200" spc="300" dirty="0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Sara </a:t>
            </a:r>
            <a:r>
              <a:rPr lang="it-IT" sz="4000" b="0" kern="1200" spc="300" dirty="0" err="1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beccarelli</a:t>
            </a:r>
            <a:endParaRPr lang="it-IT" sz="4000" b="0" kern="1200" spc="300" dirty="0">
              <a:solidFill>
                <a:srgbClr val="D71D52"/>
              </a:solidFill>
              <a:latin typeface="Volvo Broad Pro" panose="02000606020000020004" pitchFamily="50" charset="0"/>
              <a:ea typeface="+mn-ea"/>
              <a:cs typeface="+mn-cs"/>
            </a:endParaRPr>
          </a:p>
          <a:p>
            <a:pPr algn="ctr"/>
            <a:r>
              <a:rPr lang="it-IT" sz="4000" spc="300" dirty="0">
                <a:solidFill>
                  <a:srgbClr val="D71D52"/>
                </a:solidFill>
                <a:latin typeface="Volvo Broad Pro" panose="02000606020000020004" pitchFamily="50" charset="0"/>
              </a:rPr>
              <a:t>Monica </a:t>
            </a:r>
            <a:r>
              <a:rPr lang="it-IT" sz="4000" spc="300" dirty="0" err="1">
                <a:solidFill>
                  <a:srgbClr val="D71D52"/>
                </a:solidFill>
                <a:latin typeface="Volvo Broad Pro" panose="02000606020000020004" pitchFamily="50" charset="0"/>
              </a:rPr>
              <a:t>zenucchi</a:t>
            </a:r>
            <a:endParaRPr lang="it-IT" sz="4000" spc="300" dirty="0">
              <a:solidFill>
                <a:srgbClr val="00B0F0"/>
              </a:solidFill>
              <a:latin typeface="Volvo Broad Pro" panose="02000606020000020004" pitchFamily="50" charset="0"/>
            </a:endParaRPr>
          </a:p>
          <a:p>
            <a:pPr algn="ctr"/>
            <a:r>
              <a:rPr lang="it-IT" sz="40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Sara </a:t>
            </a:r>
            <a:r>
              <a:rPr lang="it-IT" sz="4000" spc="300" dirty="0" err="1">
                <a:solidFill>
                  <a:srgbClr val="159A92"/>
                </a:solidFill>
                <a:latin typeface="Volvo Broad Pro" panose="02000606020000020004" pitchFamily="50" charset="0"/>
              </a:rPr>
              <a:t>pezzoli</a:t>
            </a:r>
            <a:endParaRPr lang="it-IT" sz="4000" spc="300" dirty="0">
              <a:solidFill>
                <a:srgbClr val="159A92"/>
              </a:solidFill>
              <a:latin typeface="Volvo Broad Pro" panose="02000606020000020004" pitchFamily="50" charset="0"/>
            </a:endParaRPr>
          </a:p>
          <a:p>
            <a:pPr algn="ctr"/>
            <a:r>
              <a:rPr lang="it-IT" sz="40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Cristina </a:t>
            </a:r>
            <a:r>
              <a:rPr lang="it-IT" sz="4000" spc="300" dirty="0" err="1">
                <a:solidFill>
                  <a:srgbClr val="159A92"/>
                </a:solidFill>
                <a:latin typeface="Volvo Broad Pro" panose="02000606020000020004" pitchFamily="50" charset="0"/>
              </a:rPr>
              <a:t>pedretti</a:t>
            </a:r>
            <a:endParaRPr lang="it-IT" sz="4000" spc="300" dirty="0">
              <a:solidFill>
                <a:srgbClr val="159A92"/>
              </a:solidFill>
              <a:latin typeface="Volvo Broad Pro" panose="02000606020000020004" pitchFamily="50" charset="0"/>
            </a:endParaRPr>
          </a:p>
          <a:p>
            <a:pPr algn="ctr"/>
            <a:r>
              <a:rPr lang="it-IT" sz="4000" spc="300" dirty="0">
                <a:solidFill>
                  <a:srgbClr val="FBB714"/>
                </a:solidFill>
                <a:latin typeface="Volvo Broad Pro" panose="02000606020000020004" pitchFamily="50" charset="0"/>
              </a:rPr>
              <a:t>Davide aresi</a:t>
            </a:r>
          </a:p>
          <a:p>
            <a:pPr algn="ctr"/>
            <a:r>
              <a:rPr lang="it-IT" sz="4000" spc="300" dirty="0">
                <a:solidFill>
                  <a:srgbClr val="FBB714"/>
                </a:solidFill>
                <a:latin typeface="Volvo Broad Pro" panose="02000606020000020004" pitchFamily="50" charset="0"/>
              </a:rPr>
              <a:t>Don Manuel - </a:t>
            </a:r>
            <a:r>
              <a:rPr lang="it-IT" sz="4000" spc="300" dirty="0">
                <a:solidFill>
                  <a:srgbClr val="D71D52"/>
                </a:solidFill>
                <a:latin typeface="Volvo Broad Pro" panose="02000606020000020004" pitchFamily="50" charset="0"/>
              </a:rPr>
              <a:t>Referente covid</a:t>
            </a:r>
          </a:p>
        </p:txBody>
      </p:sp>
    </p:spTree>
    <p:extLst>
      <p:ext uri="{BB962C8B-B14F-4D97-AF65-F5344CB8AC3E}">
        <p14:creationId xmlns:p14="http://schemas.microsoft.com/office/powerpoint/2010/main" val="2494630420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302079" y="900580"/>
            <a:ext cx="118899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Educativo!?!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A5433DBB-E6D2-4A0B-B86B-006F8580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17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B5FC7E6-1BB2-4C4B-A259-150EEF9CE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33" y="536647"/>
            <a:ext cx="2188082" cy="2188082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E7961745-E254-4839-BA92-77A1E28F3367}"/>
              </a:ext>
            </a:extLst>
          </p:cNvPr>
          <p:cNvGrpSpPr/>
          <p:nvPr/>
        </p:nvGrpSpPr>
        <p:grpSpPr>
          <a:xfrm>
            <a:off x="692152" y="2606500"/>
            <a:ext cx="11146064" cy="3939540"/>
            <a:chOff x="444186" y="3890807"/>
            <a:chExt cx="11146064" cy="7573460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8CEA483-6294-4535-BED3-8136C93B0198}"/>
                </a:ext>
              </a:extLst>
            </p:cNvPr>
            <p:cNvSpPr txBox="1"/>
            <p:nvPr/>
          </p:nvSpPr>
          <p:spPr>
            <a:xfrm>
              <a:off x="444186" y="4090833"/>
              <a:ext cx="421639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7200" spc="-150" dirty="0">
                  <a:solidFill>
                    <a:srgbClr val="FBB714"/>
                  </a:solidFill>
                  <a:latin typeface="Everything" pitchFamily="2" charset="0"/>
                </a:rPr>
                <a:t>Attenzioni educative</a:t>
              </a:r>
              <a:endParaRPr lang="it-IT" sz="4400" spc="-150" dirty="0">
                <a:solidFill>
                  <a:srgbClr val="FBB714"/>
                </a:solidFill>
                <a:latin typeface="Everything" pitchFamily="2" charset="0"/>
              </a:endParaRP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F0474A8-5CD3-4329-AAF4-B3339575CF9B}"/>
                </a:ext>
              </a:extLst>
            </p:cNvPr>
            <p:cNvSpPr txBox="1"/>
            <p:nvPr/>
          </p:nvSpPr>
          <p:spPr>
            <a:xfrm>
              <a:off x="4920028" y="3890807"/>
              <a:ext cx="6670222" cy="7573460"/>
            </a:xfrm>
            <a:prstGeom prst="rect">
              <a:avLst/>
            </a:prstGeom>
            <a:noFill/>
          </p:spPr>
          <p:txBody>
            <a:bodyPr wrap="square" numCol="2" rtlCol="0">
              <a:spAutoFit/>
            </a:bodyPr>
            <a:lstStyle/>
            <a:p>
              <a:pPr algn="ctr"/>
              <a:r>
                <a:rPr lang="it-IT" sz="5000" dirty="0">
                  <a:solidFill>
                    <a:srgbClr val="D71D52"/>
                  </a:solidFill>
                  <a:latin typeface="Volvo Broad Pro" panose="02000606020000020004" pitchFamily="50" charset="0"/>
                </a:rPr>
                <a:t>Socialità</a:t>
              </a:r>
            </a:p>
            <a:p>
              <a:pPr algn="ctr"/>
              <a:r>
                <a:rPr lang="it-IT" sz="5000" dirty="0">
                  <a:solidFill>
                    <a:srgbClr val="159A92"/>
                  </a:solidFill>
                  <a:latin typeface="Volvo Broad Pro" panose="02000606020000020004" pitchFamily="50" charset="0"/>
                </a:rPr>
                <a:t>Classe</a:t>
              </a:r>
            </a:p>
            <a:p>
              <a:pPr algn="ctr"/>
              <a:r>
                <a:rPr lang="it-IT" sz="5000" dirty="0">
                  <a:solidFill>
                    <a:srgbClr val="D71D52"/>
                  </a:solidFill>
                  <a:latin typeface="Volvo Broad Pro" panose="02000606020000020004" pitchFamily="50" charset="0"/>
                </a:rPr>
                <a:t>Peer to peer</a:t>
              </a:r>
            </a:p>
            <a:p>
              <a:pPr algn="ctr"/>
              <a:r>
                <a:rPr lang="it-IT" sz="5000" dirty="0">
                  <a:solidFill>
                    <a:srgbClr val="159A92"/>
                  </a:solidFill>
                  <a:latin typeface="Volvo Broad Pro" panose="02000606020000020004" pitchFamily="50" charset="0"/>
                </a:rPr>
                <a:t>Territorio</a:t>
              </a:r>
              <a:r>
                <a:rPr lang="it-IT" sz="5000" dirty="0">
                  <a:solidFill>
                    <a:srgbClr val="D71D52"/>
                  </a:solidFill>
                  <a:latin typeface="Volvo Broad Pro" panose="02000606020000020004" pitchFamily="50" charset="0"/>
                </a:rPr>
                <a:t> </a:t>
              </a:r>
            </a:p>
            <a:p>
              <a:pPr algn="ctr"/>
              <a:r>
                <a:rPr lang="it-IT" sz="5000" dirty="0">
                  <a:solidFill>
                    <a:srgbClr val="D71D52"/>
                  </a:solidFill>
                  <a:latin typeface="Volvo Broad Pro" panose="02000606020000020004" pitchFamily="50" charset="0"/>
                </a:rPr>
                <a:t>Gioco</a:t>
              </a:r>
            </a:p>
            <a:p>
              <a:pPr algn="ctr"/>
              <a:r>
                <a:rPr lang="it-IT" sz="5000" dirty="0">
                  <a:solidFill>
                    <a:srgbClr val="D71D52"/>
                  </a:solidFill>
                  <a:latin typeface="Volvo Broad Pro" panose="02000606020000020004" pitchFamily="50" charset="0"/>
                </a:rPr>
                <a:t>responsabilità</a:t>
              </a:r>
            </a:p>
            <a:p>
              <a:pPr algn="ctr"/>
              <a:r>
                <a:rPr lang="it-IT" sz="5000" dirty="0">
                  <a:solidFill>
                    <a:srgbClr val="FBB714"/>
                  </a:solidFill>
                  <a:latin typeface="Volvo Broad Pro" panose="02000606020000020004" pitchFamily="50" charset="0"/>
                </a:rPr>
                <a:t>Occasione x ripartire</a:t>
              </a:r>
            </a:p>
            <a:p>
              <a:pPr algn="ctr"/>
              <a:r>
                <a:rPr lang="it-IT" sz="5000" dirty="0">
                  <a:solidFill>
                    <a:srgbClr val="D71D52"/>
                  </a:solidFill>
                  <a:latin typeface="Volvo Broad Pro" panose="02000606020000020004" pitchFamily="50" charset="0"/>
                </a:rPr>
                <a:t>Progetti singoli per classe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2444172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44560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2CFA564D-F298-4FEE-89CA-F866691341DD}"/>
              </a:ext>
            </a:extLst>
          </p:cNvPr>
          <p:cNvGrpSpPr/>
          <p:nvPr/>
        </p:nvGrpSpPr>
        <p:grpSpPr>
          <a:xfrm>
            <a:off x="4153987" y="579362"/>
            <a:ext cx="3884023" cy="1343885"/>
            <a:chOff x="3766504" y="1879057"/>
            <a:chExt cx="6734803" cy="2474826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834853C-7AE5-4935-9242-1C941C00F515}"/>
                </a:ext>
              </a:extLst>
            </p:cNvPr>
            <p:cNvSpPr txBox="1"/>
            <p:nvPr/>
          </p:nvSpPr>
          <p:spPr>
            <a:xfrm>
              <a:off x="4925923" y="1916709"/>
              <a:ext cx="5575384" cy="2437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0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Giornata tipo elementari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C0DB7B0-70FA-48A4-8F09-112440ED3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66504" y="1879057"/>
              <a:ext cx="1159419" cy="117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Segnaposto numero diapositiva 10">
            <a:extLst>
              <a:ext uri="{FF2B5EF4-FFF2-40B4-BE49-F238E27FC236}">
                <a16:creationId xmlns:a16="http://schemas.microsoft.com/office/drawing/2014/main" id="{41549CD8-D881-4351-9E67-C14BBA0F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09279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18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graphicFrame>
        <p:nvGraphicFramePr>
          <p:cNvPr id="18" name="Tabella 6">
            <a:extLst>
              <a:ext uri="{FF2B5EF4-FFF2-40B4-BE49-F238E27FC236}">
                <a16:creationId xmlns:a16="http://schemas.microsoft.com/office/drawing/2014/main" id="{E3B64014-FE3C-4D70-8AA3-FB8B03A78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242045"/>
              </p:ext>
            </p:extLst>
          </p:nvPr>
        </p:nvGraphicFramePr>
        <p:xfrm>
          <a:off x="1123951" y="2537679"/>
          <a:ext cx="9944099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49">
                  <a:extLst>
                    <a:ext uri="{9D8B030D-6E8A-4147-A177-3AD203B41FA5}">
                      <a16:colId xmlns:a16="http://schemas.microsoft.com/office/drawing/2014/main" val="4151100546"/>
                    </a:ext>
                  </a:extLst>
                </a:gridCol>
                <a:gridCol w="4311509">
                  <a:extLst>
                    <a:ext uri="{9D8B030D-6E8A-4147-A177-3AD203B41FA5}">
                      <a16:colId xmlns:a16="http://schemas.microsoft.com/office/drawing/2014/main" val="4161652462"/>
                    </a:ext>
                  </a:extLst>
                </a:gridCol>
                <a:gridCol w="3670441">
                  <a:extLst>
                    <a:ext uri="{9D8B030D-6E8A-4147-A177-3AD203B41FA5}">
                      <a16:colId xmlns:a16="http://schemas.microsoft.com/office/drawing/2014/main" val="11820511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36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Orario</a:t>
                      </a:r>
                    </a:p>
                  </a:txBody>
                  <a:tcPr>
                    <a:solidFill>
                      <a:srgbClr val="FBB7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Attività</a:t>
                      </a:r>
                      <a:endParaRPr lang="it-IT" sz="3600" dirty="0"/>
                    </a:p>
                  </a:txBody>
                  <a:tcPr>
                    <a:solidFill>
                      <a:srgbClr val="159A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luogo</a:t>
                      </a:r>
                    </a:p>
                  </a:txBody>
                  <a:tcPr anchor="ctr">
                    <a:solidFill>
                      <a:srgbClr val="F373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52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8.30 – 8.45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 err="1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Pre</a:t>
                      </a:r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-accoglienza e triage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Ingresso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4921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8.45 – 9.00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Accoglienza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Cortile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892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9.00 – 10.15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Laboratorio/attività/compiti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Luogo proprio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137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10.15 – 10.45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merenda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Luogo all’ aperto proprio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8018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10.45 – 11.45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Giochi organizzati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Luogo deputato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374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11.45 – 12.00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Triage e uscita</a:t>
                      </a:r>
                    </a:p>
                    <a:p>
                      <a:pPr algn="ctr"/>
                      <a:r>
                        <a:rPr kumimoji="0" lang="it-IT" sz="20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(per chi non pranza in oratorio)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ingresso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033914"/>
                  </a:ext>
                </a:extLst>
              </a:tr>
            </a:tbl>
          </a:graphicData>
        </a:graphic>
      </p:graphicFrame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CDBC9FB-DC6B-4057-B879-726C34F84B70}"/>
              </a:ext>
            </a:extLst>
          </p:cNvPr>
          <p:cNvSpPr txBox="1"/>
          <p:nvPr/>
        </p:nvSpPr>
        <p:spPr>
          <a:xfrm>
            <a:off x="4444769" y="1831044"/>
            <a:ext cx="33385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spc="300" dirty="0">
                <a:solidFill>
                  <a:srgbClr val="FBB714"/>
                </a:solidFill>
                <a:latin typeface="Everything" pitchFamily="2" charset="0"/>
              </a:rPr>
              <a:t>Mattino</a:t>
            </a:r>
            <a:endParaRPr lang="it-IT" sz="4800" spc="300" dirty="0">
              <a:solidFill>
                <a:srgbClr val="FBB7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19538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44560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2CFA564D-F298-4FEE-89CA-F866691341DD}"/>
              </a:ext>
            </a:extLst>
          </p:cNvPr>
          <p:cNvGrpSpPr/>
          <p:nvPr/>
        </p:nvGrpSpPr>
        <p:grpSpPr>
          <a:xfrm>
            <a:off x="4066345" y="689230"/>
            <a:ext cx="4059310" cy="1343885"/>
            <a:chOff x="3766504" y="1879057"/>
            <a:chExt cx="6734803" cy="2474826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834853C-7AE5-4935-9242-1C941C00F515}"/>
                </a:ext>
              </a:extLst>
            </p:cNvPr>
            <p:cNvSpPr txBox="1"/>
            <p:nvPr/>
          </p:nvSpPr>
          <p:spPr>
            <a:xfrm>
              <a:off x="4925923" y="1916709"/>
              <a:ext cx="5575384" cy="2437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0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Giornata tipo</a:t>
              </a:r>
            </a:p>
            <a:p>
              <a:pPr algn="ctr"/>
              <a:r>
                <a:rPr lang="it-IT" sz="40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elementari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C0DB7B0-70FA-48A4-8F09-112440ED3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66504" y="1879057"/>
              <a:ext cx="1159419" cy="117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Segnaposto numero diapositiva 10">
            <a:extLst>
              <a:ext uri="{FF2B5EF4-FFF2-40B4-BE49-F238E27FC236}">
                <a16:creationId xmlns:a16="http://schemas.microsoft.com/office/drawing/2014/main" id="{41549CD8-D881-4351-9E67-C14BBA0F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09279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19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graphicFrame>
        <p:nvGraphicFramePr>
          <p:cNvPr id="18" name="Tabella 6">
            <a:extLst>
              <a:ext uri="{FF2B5EF4-FFF2-40B4-BE49-F238E27FC236}">
                <a16:creationId xmlns:a16="http://schemas.microsoft.com/office/drawing/2014/main" id="{E3B64014-FE3C-4D70-8AA3-FB8B03A78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8266669"/>
              </p:ext>
            </p:extLst>
          </p:nvPr>
        </p:nvGraphicFramePr>
        <p:xfrm>
          <a:off x="1123949" y="2823591"/>
          <a:ext cx="9944099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49">
                  <a:extLst>
                    <a:ext uri="{9D8B030D-6E8A-4147-A177-3AD203B41FA5}">
                      <a16:colId xmlns:a16="http://schemas.microsoft.com/office/drawing/2014/main" val="4151100546"/>
                    </a:ext>
                  </a:extLst>
                </a:gridCol>
                <a:gridCol w="4311509">
                  <a:extLst>
                    <a:ext uri="{9D8B030D-6E8A-4147-A177-3AD203B41FA5}">
                      <a16:colId xmlns:a16="http://schemas.microsoft.com/office/drawing/2014/main" val="4161652462"/>
                    </a:ext>
                  </a:extLst>
                </a:gridCol>
                <a:gridCol w="3670441">
                  <a:extLst>
                    <a:ext uri="{9D8B030D-6E8A-4147-A177-3AD203B41FA5}">
                      <a16:colId xmlns:a16="http://schemas.microsoft.com/office/drawing/2014/main" val="11820511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36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Orario</a:t>
                      </a:r>
                    </a:p>
                  </a:txBody>
                  <a:tcPr>
                    <a:solidFill>
                      <a:srgbClr val="FBB7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Attività</a:t>
                      </a:r>
                      <a:endParaRPr lang="it-IT" sz="3600" dirty="0"/>
                    </a:p>
                  </a:txBody>
                  <a:tcPr>
                    <a:solidFill>
                      <a:srgbClr val="159A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luogo</a:t>
                      </a:r>
                    </a:p>
                  </a:txBody>
                  <a:tcPr anchor="ctr">
                    <a:solidFill>
                      <a:srgbClr val="F373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52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13.50 – 14.00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Accoglienza e triage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Ingresso e Cortile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892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14.00 - 15.15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Laboratorio/attività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Luogo proprio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137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15.15 – 15.45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merenda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Luogo all’ aperto proprio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8018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15.45 – 17.15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Giochi organizzati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Luogo deputato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374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17.15 – 17.30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Triage e uscita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ingresso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033914"/>
                  </a:ext>
                </a:extLst>
              </a:tr>
            </a:tbl>
          </a:graphicData>
        </a:graphic>
      </p:graphicFrame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CDBC9FB-DC6B-4057-B879-726C34F84B70}"/>
              </a:ext>
            </a:extLst>
          </p:cNvPr>
          <p:cNvSpPr txBox="1"/>
          <p:nvPr/>
        </p:nvSpPr>
        <p:spPr>
          <a:xfrm>
            <a:off x="4607451" y="1821135"/>
            <a:ext cx="33385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spc="300" dirty="0">
                <a:solidFill>
                  <a:srgbClr val="FBB714"/>
                </a:solidFill>
                <a:latin typeface="Everything" pitchFamily="2" charset="0"/>
              </a:rPr>
              <a:t>Pomeriggio</a:t>
            </a:r>
            <a:endParaRPr lang="it-IT" sz="4800" spc="300" dirty="0">
              <a:solidFill>
                <a:srgbClr val="FBB7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13673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8D02023-C7AE-4122-AFA7-B6B32500A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97" y="1274618"/>
            <a:ext cx="2267990" cy="36012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121552-0EF3-47ED-ACA1-47E5DCB2F7CE}"/>
              </a:ext>
            </a:extLst>
          </p:cNvPr>
          <p:cNvSpPr txBox="1"/>
          <p:nvPr/>
        </p:nvSpPr>
        <p:spPr>
          <a:xfrm>
            <a:off x="3796806" y="4875818"/>
            <a:ext cx="42331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500" spc="600" dirty="0">
                <a:solidFill>
                  <a:srgbClr val="D71D52"/>
                </a:solidFill>
                <a:latin typeface="Volvo Broad Pro" panose="02000606020000020004" pitchFamily="50" charset="0"/>
              </a:rPr>
              <a:t>C</a:t>
            </a:r>
            <a:r>
              <a:rPr lang="it-IT" sz="11500" spc="600" dirty="0">
                <a:solidFill>
                  <a:srgbClr val="159A92"/>
                </a:solidFill>
                <a:latin typeface="Volvo Broad Pro" panose="02000606020000020004" pitchFamily="50" charset="0"/>
              </a:rPr>
              <a:t>R</a:t>
            </a:r>
            <a:r>
              <a:rPr lang="it-IT" sz="115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E</a:t>
            </a:r>
            <a:r>
              <a:rPr lang="it-IT" sz="11500" spc="600" dirty="0">
                <a:latin typeface="Volvo Broad Pro" panose="02000606020000020004" pitchFamily="50" charset="0"/>
              </a:rPr>
              <a:t> </a:t>
            </a:r>
            <a:r>
              <a:rPr lang="it-IT" sz="11500" spc="600" dirty="0">
                <a:solidFill>
                  <a:srgbClr val="FBB714"/>
                </a:solidFill>
                <a:latin typeface="Volvo Broad Pro" panose="02000606020000020004" pitchFamily="50" charset="0"/>
              </a:rPr>
              <a:t>2021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0183E4-4F4C-48F8-BCD5-185A6A8EA511}"/>
              </a:ext>
            </a:extLst>
          </p:cNvPr>
          <p:cNvSpPr txBox="1"/>
          <p:nvPr/>
        </p:nvSpPr>
        <p:spPr>
          <a:xfrm>
            <a:off x="4607455" y="258684"/>
            <a:ext cx="2977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593D594-6E91-40AA-A466-3FF820FD8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4" y="1020572"/>
            <a:ext cx="2872877" cy="4011388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EC7B8A20-8D44-4150-839E-E92B9EE81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54" y="1012427"/>
            <a:ext cx="4233186" cy="423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02372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44560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2CFA564D-F298-4FEE-89CA-F866691341DD}"/>
              </a:ext>
            </a:extLst>
          </p:cNvPr>
          <p:cNvGrpSpPr/>
          <p:nvPr/>
        </p:nvGrpSpPr>
        <p:grpSpPr>
          <a:xfrm>
            <a:off x="4066345" y="689230"/>
            <a:ext cx="4059310" cy="1343885"/>
            <a:chOff x="3766504" y="1879057"/>
            <a:chExt cx="6734803" cy="2474826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834853C-7AE5-4935-9242-1C941C00F515}"/>
                </a:ext>
              </a:extLst>
            </p:cNvPr>
            <p:cNvSpPr txBox="1"/>
            <p:nvPr/>
          </p:nvSpPr>
          <p:spPr>
            <a:xfrm>
              <a:off x="4925923" y="1916709"/>
              <a:ext cx="5575384" cy="2437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40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Giornata tipo</a:t>
              </a:r>
            </a:p>
            <a:p>
              <a:pPr algn="ctr"/>
              <a:r>
                <a:rPr lang="it-IT" sz="40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medie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C0DB7B0-70FA-48A4-8F09-112440ED3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766504" y="1879057"/>
              <a:ext cx="1159419" cy="117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Segnaposto numero diapositiva 10">
            <a:extLst>
              <a:ext uri="{FF2B5EF4-FFF2-40B4-BE49-F238E27FC236}">
                <a16:creationId xmlns:a16="http://schemas.microsoft.com/office/drawing/2014/main" id="{41549CD8-D881-4351-9E67-C14BBA0F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009279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20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graphicFrame>
        <p:nvGraphicFramePr>
          <p:cNvPr id="18" name="Tabella 6">
            <a:extLst>
              <a:ext uri="{FF2B5EF4-FFF2-40B4-BE49-F238E27FC236}">
                <a16:creationId xmlns:a16="http://schemas.microsoft.com/office/drawing/2014/main" id="{E3B64014-FE3C-4D70-8AA3-FB8B03A786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74101"/>
              </p:ext>
            </p:extLst>
          </p:nvPr>
        </p:nvGraphicFramePr>
        <p:xfrm>
          <a:off x="1123949" y="2823591"/>
          <a:ext cx="9944099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49">
                  <a:extLst>
                    <a:ext uri="{9D8B030D-6E8A-4147-A177-3AD203B41FA5}">
                      <a16:colId xmlns:a16="http://schemas.microsoft.com/office/drawing/2014/main" val="4151100546"/>
                    </a:ext>
                  </a:extLst>
                </a:gridCol>
                <a:gridCol w="4311509">
                  <a:extLst>
                    <a:ext uri="{9D8B030D-6E8A-4147-A177-3AD203B41FA5}">
                      <a16:colId xmlns:a16="http://schemas.microsoft.com/office/drawing/2014/main" val="4161652462"/>
                    </a:ext>
                  </a:extLst>
                </a:gridCol>
                <a:gridCol w="3670441">
                  <a:extLst>
                    <a:ext uri="{9D8B030D-6E8A-4147-A177-3AD203B41FA5}">
                      <a16:colId xmlns:a16="http://schemas.microsoft.com/office/drawing/2014/main" val="11820511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36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Orario</a:t>
                      </a:r>
                    </a:p>
                  </a:txBody>
                  <a:tcPr>
                    <a:solidFill>
                      <a:srgbClr val="FBB7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Attività</a:t>
                      </a:r>
                      <a:endParaRPr lang="it-IT" sz="3600" dirty="0"/>
                    </a:p>
                  </a:txBody>
                  <a:tcPr>
                    <a:solidFill>
                      <a:srgbClr val="159A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luogo</a:t>
                      </a:r>
                    </a:p>
                  </a:txBody>
                  <a:tcPr anchor="ctr">
                    <a:solidFill>
                      <a:srgbClr val="F373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52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13.50 – 14.00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Accoglienza e triage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Ingresso e Cortile</a:t>
                      </a:r>
                    </a:p>
                  </a:txBody>
                  <a:tcPr anchor="ctr"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6892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14.00 - 15.30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Laboratorio/attività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Luogo proprio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137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15.30 – 16.00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merenda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Luogo all’ aperto proprio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8018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16.00 – 17.45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Giochi organizzati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Luogo deputato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374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FBB714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17.45 – 18.00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Triage e uscita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it-IT" sz="24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F37321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ingresso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033914"/>
                  </a:ext>
                </a:extLst>
              </a:tr>
            </a:tbl>
          </a:graphicData>
        </a:graphic>
      </p:graphicFrame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CDBC9FB-DC6B-4057-B879-726C34F84B70}"/>
              </a:ext>
            </a:extLst>
          </p:cNvPr>
          <p:cNvSpPr txBox="1"/>
          <p:nvPr/>
        </p:nvSpPr>
        <p:spPr>
          <a:xfrm>
            <a:off x="4607451" y="1821135"/>
            <a:ext cx="33385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spc="300" dirty="0">
                <a:solidFill>
                  <a:srgbClr val="FBB714"/>
                </a:solidFill>
                <a:latin typeface="Everything" pitchFamily="2" charset="0"/>
              </a:rPr>
              <a:t>Pomeriggio</a:t>
            </a:r>
            <a:endParaRPr lang="it-IT" sz="4800" spc="300" dirty="0">
              <a:solidFill>
                <a:srgbClr val="FBB71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9563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304B72BC-10AD-4917-A965-114E890DB2C0}"/>
              </a:ext>
            </a:extLst>
          </p:cNvPr>
          <p:cNvGrpSpPr/>
          <p:nvPr/>
        </p:nvGrpSpPr>
        <p:grpSpPr>
          <a:xfrm>
            <a:off x="2464457" y="654227"/>
            <a:ext cx="7263083" cy="1859052"/>
            <a:chOff x="4517294" y="923042"/>
            <a:chExt cx="7263083" cy="1859052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834853C-7AE5-4935-9242-1C941C00F515}"/>
                </a:ext>
              </a:extLst>
            </p:cNvPr>
            <p:cNvSpPr txBox="1"/>
            <p:nvPr/>
          </p:nvSpPr>
          <p:spPr>
            <a:xfrm>
              <a:off x="5857541" y="1027768"/>
              <a:ext cx="592283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54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opzioni d’iscrizione</a:t>
              </a:r>
            </a:p>
            <a:p>
              <a:pPr algn="ctr"/>
              <a:r>
                <a:rPr lang="it-IT" sz="54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elementari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C0DB7B0-70FA-48A4-8F09-112440ED3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17294" y="923042"/>
              <a:ext cx="1317449" cy="1317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26A54683-0840-4FE0-BB81-371D6393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21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52B36ABE-F64A-46B0-9CEB-8DFF65ED7F12}"/>
              </a:ext>
            </a:extLst>
          </p:cNvPr>
          <p:cNvGrpSpPr/>
          <p:nvPr/>
        </p:nvGrpSpPr>
        <p:grpSpPr>
          <a:xfrm>
            <a:off x="1581150" y="2513279"/>
            <a:ext cx="10020300" cy="3193228"/>
            <a:chOff x="1471619" y="3791867"/>
            <a:chExt cx="10020300" cy="3193228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8E1E4E5C-047D-4EF4-8CC5-4A83D50680CD}"/>
                </a:ext>
              </a:extLst>
            </p:cNvPr>
            <p:cNvGrpSpPr/>
            <p:nvPr/>
          </p:nvGrpSpPr>
          <p:grpSpPr>
            <a:xfrm>
              <a:off x="1471619" y="3791867"/>
              <a:ext cx="3800750" cy="1839011"/>
              <a:chOff x="57334" y="3868847"/>
              <a:chExt cx="3800750" cy="1839011"/>
            </a:xfrm>
          </p:grpSpPr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BBE04DFE-A1EF-4868-B8F1-62C088057360}"/>
                  </a:ext>
                </a:extLst>
              </p:cNvPr>
              <p:cNvSpPr txBox="1"/>
              <p:nvPr/>
            </p:nvSpPr>
            <p:spPr>
              <a:xfrm>
                <a:off x="517439" y="3868847"/>
                <a:ext cx="286753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0" spc="-150" dirty="0">
                    <a:solidFill>
                      <a:srgbClr val="FBB714"/>
                    </a:solidFill>
                    <a:latin typeface="Everything" pitchFamily="2" charset="0"/>
                  </a:rPr>
                  <a:t>Modalità</a:t>
                </a:r>
              </a:p>
            </p:txBody>
          </p: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E522D49C-5694-4498-804D-A747C5D58C8A}"/>
                  </a:ext>
                </a:extLst>
              </p:cNvPr>
              <p:cNvSpPr txBox="1"/>
              <p:nvPr/>
            </p:nvSpPr>
            <p:spPr>
              <a:xfrm>
                <a:off x="57334" y="4938417"/>
                <a:ext cx="380075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[1] </a:t>
                </a:r>
                <a:r>
                  <a:rPr lang="it-IT" sz="4400" dirty="0">
                    <a:solidFill>
                      <a:srgbClr val="D71D52"/>
                    </a:solidFill>
                    <a:latin typeface="Volvo Broad Pro" panose="02000606020000020004" pitchFamily="50" charset="0"/>
                  </a:rPr>
                  <a:t>Tutta la giornata</a:t>
                </a:r>
              </a:p>
            </p:txBody>
          </p:sp>
        </p:grp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E7C76A90-A150-4849-8045-359CB327B793}"/>
                </a:ext>
              </a:extLst>
            </p:cNvPr>
            <p:cNvGrpSpPr/>
            <p:nvPr/>
          </p:nvGrpSpPr>
          <p:grpSpPr>
            <a:xfrm>
              <a:off x="5996372" y="3890083"/>
              <a:ext cx="5495547" cy="3095012"/>
              <a:chOff x="6295639" y="3919019"/>
              <a:chExt cx="5495547" cy="3095012"/>
            </a:xfrm>
          </p:grpSpPr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B0EAE66-04BD-4D73-A341-1601CD7AA2C3}"/>
                  </a:ext>
                </a:extLst>
              </p:cNvPr>
              <p:cNvSpPr txBox="1"/>
              <p:nvPr/>
            </p:nvSpPr>
            <p:spPr>
              <a:xfrm>
                <a:off x="7891379" y="3919019"/>
                <a:ext cx="244910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0" spc="-150" dirty="0">
                    <a:solidFill>
                      <a:srgbClr val="FBB714"/>
                    </a:solidFill>
                    <a:latin typeface="Everything" pitchFamily="2" charset="0"/>
                  </a:rPr>
                  <a:t>Periodo</a:t>
                </a:r>
              </a:p>
            </p:txBody>
          </p:sp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FCCBD74A-864B-4873-B0A1-D7AD6DC1E0E0}"/>
                  </a:ext>
                </a:extLst>
              </p:cNvPr>
              <p:cNvSpPr txBox="1"/>
              <p:nvPr/>
            </p:nvSpPr>
            <p:spPr>
              <a:xfrm>
                <a:off x="6295639" y="4890373"/>
                <a:ext cx="5495547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59A92"/>
                    </a:solidFill>
                    <a:effectLst/>
                    <a:uLnTx/>
                    <a:uFillTx/>
                    <a:latin typeface="Volvo Broad Pro" panose="02000606020000020004" pitchFamily="50" charset="0"/>
                    <a:ea typeface="+mn-ea"/>
                    <a:cs typeface="+mn-cs"/>
                  </a:rPr>
                  <a:t>[a] </a:t>
                </a:r>
                <a:r>
                  <a:rPr lang="it-IT" sz="4400" dirty="0">
                    <a:solidFill>
                      <a:srgbClr val="D71D52"/>
                    </a:solidFill>
                    <a:latin typeface="Volvo Broad Pro" panose="02000606020000020004" pitchFamily="50" charset="0"/>
                  </a:rPr>
                  <a:t>4 settimane</a:t>
                </a:r>
              </a:p>
              <a:p>
                <a:pPr>
                  <a:defRPr/>
                </a:pPr>
                <a:r>
                  <a:rPr lang="it-IT" sz="44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[b] </a:t>
                </a:r>
                <a:r>
                  <a:rPr lang="it-IT" sz="4400" dirty="0">
                    <a:solidFill>
                      <a:srgbClr val="D71D52"/>
                    </a:solidFill>
                    <a:latin typeface="Volvo Broad Pro" panose="02000606020000020004" pitchFamily="50" charset="0"/>
                  </a:rPr>
                  <a:t>1-2 settimana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44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[c] </a:t>
                </a:r>
                <a:r>
                  <a:rPr lang="it-IT" sz="4400" dirty="0">
                    <a:solidFill>
                      <a:srgbClr val="D71D52"/>
                    </a:solidFill>
                    <a:latin typeface="Volvo Broad Pro" panose="02000606020000020004" pitchFamily="50" charset="0"/>
                  </a:rPr>
                  <a:t>3-4 settimana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7164742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304B72BC-10AD-4917-A965-114E890DB2C0}"/>
              </a:ext>
            </a:extLst>
          </p:cNvPr>
          <p:cNvGrpSpPr/>
          <p:nvPr/>
        </p:nvGrpSpPr>
        <p:grpSpPr>
          <a:xfrm>
            <a:off x="2464459" y="923042"/>
            <a:ext cx="7263083" cy="1859052"/>
            <a:chOff x="4517294" y="923042"/>
            <a:chExt cx="7263083" cy="1859052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834853C-7AE5-4935-9242-1C941C00F515}"/>
                </a:ext>
              </a:extLst>
            </p:cNvPr>
            <p:cNvSpPr txBox="1"/>
            <p:nvPr/>
          </p:nvSpPr>
          <p:spPr>
            <a:xfrm>
              <a:off x="5857541" y="1027768"/>
              <a:ext cx="592283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54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opzioni d’iscrizione</a:t>
              </a:r>
            </a:p>
            <a:p>
              <a:pPr algn="ctr"/>
              <a:r>
                <a:rPr lang="it-IT" sz="54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medie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C0DB7B0-70FA-48A4-8F09-112440ED3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17294" y="923042"/>
              <a:ext cx="1317449" cy="1317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26A54683-0840-4FE0-BB81-371D6393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22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52B36ABE-F64A-46B0-9CEB-8DFF65ED7F12}"/>
              </a:ext>
            </a:extLst>
          </p:cNvPr>
          <p:cNvGrpSpPr/>
          <p:nvPr/>
        </p:nvGrpSpPr>
        <p:grpSpPr>
          <a:xfrm>
            <a:off x="1581150" y="2407762"/>
            <a:ext cx="8452500" cy="1944528"/>
            <a:chOff x="1471619" y="3686350"/>
            <a:chExt cx="8452500" cy="1944528"/>
          </a:xfrm>
        </p:grpSpPr>
        <p:grpSp>
          <p:nvGrpSpPr>
            <p:cNvPr id="23" name="Gruppo 22">
              <a:extLst>
                <a:ext uri="{FF2B5EF4-FFF2-40B4-BE49-F238E27FC236}">
                  <a16:creationId xmlns:a16="http://schemas.microsoft.com/office/drawing/2014/main" id="{8E1E4E5C-047D-4EF4-8CC5-4A83D50680CD}"/>
                </a:ext>
              </a:extLst>
            </p:cNvPr>
            <p:cNvGrpSpPr/>
            <p:nvPr/>
          </p:nvGrpSpPr>
          <p:grpSpPr>
            <a:xfrm>
              <a:off x="1471619" y="3686350"/>
              <a:ext cx="3800750" cy="1944528"/>
              <a:chOff x="57334" y="3763330"/>
              <a:chExt cx="3800750" cy="1944528"/>
            </a:xfrm>
          </p:grpSpPr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BBE04DFE-A1EF-4868-B8F1-62C088057360}"/>
                  </a:ext>
                </a:extLst>
              </p:cNvPr>
              <p:cNvSpPr txBox="1"/>
              <p:nvPr/>
            </p:nvSpPr>
            <p:spPr>
              <a:xfrm>
                <a:off x="523943" y="3763330"/>
                <a:ext cx="286753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0" spc="-150" dirty="0">
                    <a:solidFill>
                      <a:srgbClr val="FBB714"/>
                    </a:solidFill>
                    <a:latin typeface="Everything" pitchFamily="2" charset="0"/>
                  </a:rPr>
                  <a:t>Modalità</a:t>
                </a:r>
              </a:p>
            </p:txBody>
          </p: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E522D49C-5694-4498-804D-A747C5D58C8A}"/>
                  </a:ext>
                </a:extLst>
              </p:cNvPr>
              <p:cNvSpPr txBox="1"/>
              <p:nvPr/>
            </p:nvSpPr>
            <p:spPr>
              <a:xfrm>
                <a:off x="57334" y="4938417"/>
                <a:ext cx="380075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44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[2] </a:t>
                </a:r>
                <a:r>
                  <a:rPr lang="it-IT" sz="4400" dirty="0">
                    <a:solidFill>
                      <a:srgbClr val="D71D52"/>
                    </a:solidFill>
                    <a:latin typeface="Volvo Broad Pro" panose="02000606020000020004" pitchFamily="50" charset="0"/>
                  </a:rPr>
                  <a:t>solo pomeriggio</a:t>
                </a:r>
              </a:p>
            </p:txBody>
          </p:sp>
        </p:grp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1B0EAE66-04BD-4D73-A341-1601CD7AA2C3}"/>
                </a:ext>
              </a:extLst>
            </p:cNvPr>
            <p:cNvSpPr txBox="1"/>
            <p:nvPr/>
          </p:nvSpPr>
          <p:spPr>
            <a:xfrm>
              <a:off x="7475017" y="3849970"/>
              <a:ext cx="24491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0" spc="-150" dirty="0">
                  <a:solidFill>
                    <a:srgbClr val="FBB714"/>
                  </a:solidFill>
                  <a:latin typeface="Everything" pitchFamily="2" charset="0"/>
                </a:rPr>
                <a:t>Periodo</a:t>
              </a:r>
            </a:p>
          </p:txBody>
        </p: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27A5A55-D673-4AD9-8CD4-3842D350A221}"/>
              </a:ext>
            </a:extLst>
          </p:cNvPr>
          <p:cNvSpPr txBox="1"/>
          <p:nvPr/>
        </p:nvSpPr>
        <p:spPr>
          <a:xfrm>
            <a:off x="6105903" y="3582849"/>
            <a:ext cx="54955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>
                <a:ln>
                  <a:noFill/>
                </a:ln>
                <a:solidFill>
                  <a:srgbClr val="159A92"/>
                </a:solidFill>
                <a:effectLst/>
                <a:uLnTx/>
                <a:uFillTx/>
                <a:latin typeface="Volvo Broad Pro" panose="02000606020000020004" pitchFamily="50" charset="0"/>
                <a:ea typeface="+mn-ea"/>
                <a:cs typeface="+mn-cs"/>
              </a:rPr>
              <a:t>[a] </a:t>
            </a:r>
            <a:r>
              <a:rPr lang="it-IT" sz="4400" dirty="0">
                <a:solidFill>
                  <a:srgbClr val="D71D52"/>
                </a:solidFill>
                <a:latin typeface="Volvo Broad Pro" panose="02000606020000020004" pitchFamily="50" charset="0"/>
              </a:rPr>
              <a:t>4 settimane</a:t>
            </a:r>
          </a:p>
          <a:p>
            <a:pPr>
              <a:defRPr/>
            </a:pPr>
            <a:r>
              <a:rPr lang="it-IT" sz="4400" dirty="0">
                <a:solidFill>
                  <a:srgbClr val="159A92"/>
                </a:solidFill>
                <a:latin typeface="Volvo Broad Pro" panose="02000606020000020004" pitchFamily="50" charset="0"/>
              </a:rPr>
              <a:t>[b] </a:t>
            </a:r>
            <a:r>
              <a:rPr lang="it-IT" sz="4400" dirty="0">
                <a:solidFill>
                  <a:srgbClr val="D71D52"/>
                </a:solidFill>
                <a:latin typeface="Volvo Broad Pro" panose="02000606020000020004" pitchFamily="50" charset="0"/>
              </a:rPr>
              <a:t>1-2 settimana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>
                <a:solidFill>
                  <a:srgbClr val="159A92"/>
                </a:solidFill>
                <a:latin typeface="Volvo Broad Pro" panose="02000606020000020004" pitchFamily="50" charset="0"/>
              </a:rPr>
              <a:t>[c] </a:t>
            </a:r>
            <a:r>
              <a:rPr lang="it-IT" sz="4400" dirty="0">
                <a:solidFill>
                  <a:srgbClr val="D71D52"/>
                </a:solidFill>
                <a:latin typeface="Volvo Broad Pro" panose="02000606020000020004" pitchFamily="50" charset="0"/>
              </a:rPr>
              <a:t>3-4 settimana</a:t>
            </a:r>
          </a:p>
        </p:txBody>
      </p:sp>
    </p:spTree>
    <p:extLst>
      <p:ext uri="{BB962C8B-B14F-4D97-AF65-F5344CB8AC3E}">
        <p14:creationId xmlns:p14="http://schemas.microsoft.com/office/powerpoint/2010/main" val="2186926473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2CFA564D-F298-4FEE-89CA-F866691341DD}"/>
              </a:ext>
            </a:extLst>
          </p:cNvPr>
          <p:cNvGrpSpPr/>
          <p:nvPr/>
        </p:nvGrpSpPr>
        <p:grpSpPr>
          <a:xfrm>
            <a:off x="4077790" y="760432"/>
            <a:ext cx="4036421" cy="1317449"/>
            <a:chOff x="3608475" y="1807096"/>
            <a:chExt cx="4036421" cy="1317449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834853C-7AE5-4935-9242-1C941C00F515}"/>
                </a:ext>
              </a:extLst>
            </p:cNvPr>
            <p:cNvSpPr txBox="1"/>
            <p:nvPr/>
          </p:nvSpPr>
          <p:spPr>
            <a:xfrm>
              <a:off x="4547103" y="1911822"/>
              <a:ext cx="309779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6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costi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C0DB7B0-70FA-48A4-8F09-112440ED3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08475" y="1807096"/>
              <a:ext cx="1317449" cy="1317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" name="Tabella 6">
            <a:extLst>
              <a:ext uri="{FF2B5EF4-FFF2-40B4-BE49-F238E27FC236}">
                <a16:creationId xmlns:a16="http://schemas.microsoft.com/office/drawing/2014/main" id="{C865A4D5-D7D9-4B98-A0C2-C7EC09816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54256"/>
              </p:ext>
            </p:extLst>
          </p:nvPr>
        </p:nvGraphicFramePr>
        <p:xfrm>
          <a:off x="1196915" y="2366740"/>
          <a:ext cx="9798170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8456">
                  <a:extLst>
                    <a:ext uri="{9D8B030D-6E8A-4147-A177-3AD203B41FA5}">
                      <a16:colId xmlns:a16="http://schemas.microsoft.com/office/drawing/2014/main" val="415110054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61652462"/>
                    </a:ext>
                  </a:extLst>
                </a:gridCol>
                <a:gridCol w="1248229">
                  <a:extLst>
                    <a:ext uri="{9D8B030D-6E8A-4147-A177-3AD203B41FA5}">
                      <a16:colId xmlns:a16="http://schemas.microsoft.com/office/drawing/2014/main" val="2157120008"/>
                    </a:ext>
                  </a:extLst>
                </a:gridCol>
                <a:gridCol w="2569029">
                  <a:extLst>
                    <a:ext uri="{9D8B030D-6E8A-4147-A177-3AD203B41FA5}">
                      <a16:colId xmlns:a16="http://schemas.microsoft.com/office/drawing/2014/main" val="1182051108"/>
                    </a:ext>
                  </a:extLst>
                </a:gridCol>
                <a:gridCol w="2838056">
                  <a:extLst>
                    <a:ext uri="{9D8B030D-6E8A-4147-A177-3AD203B41FA5}">
                      <a16:colId xmlns:a16="http://schemas.microsoft.com/office/drawing/2014/main" val="3078099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20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modalità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71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20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Periodo</a:t>
                      </a:r>
                      <a:r>
                        <a:rPr lang="it-IT" sz="2000" dirty="0"/>
                        <a:t>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9A9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Pranzo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3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Incluso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52145"/>
                  </a:ext>
                </a:extLst>
              </a:tr>
              <a:tr h="350520">
                <a:tc rowSpan="2">
                  <a:txBody>
                    <a:bodyPr/>
                    <a:lstStyle/>
                    <a:p>
                      <a:r>
                        <a:rPr lang="it-IT" sz="3600" b="0" kern="1200" spc="300" dirty="0">
                          <a:solidFill>
                            <a:srgbClr val="FBB714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Tutta</a:t>
                      </a:r>
                      <a:r>
                        <a:rPr lang="it-IT" sz="3600" b="0" spc="300" dirty="0">
                          <a:solidFill>
                            <a:srgbClr val="FBB714"/>
                          </a:solidFill>
                          <a:latin typeface="Volvo Broad Pro" panose="02000606020000020004" pitchFamily="50" charset="0"/>
                        </a:rPr>
                        <a:t> la </a:t>
                      </a:r>
                      <a:r>
                        <a:rPr lang="it-IT" sz="3600" b="0" kern="1200" spc="300" dirty="0">
                          <a:solidFill>
                            <a:srgbClr val="FBB714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giornata</a:t>
                      </a:r>
                    </a:p>
                    <a:p>
                      <a:r>
                        <a:rPr lang="it-IT" sz="3600" b="0" kern="1200" spc="300" dirty="0">
                          <a:solidFill>
                            <a:srgbClr val="FBB714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elementari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0" kern="1200" spc="300" dirty="0">
                          <a:solidFill>
                            <a:srgbClr val="159A9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2 sett.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€ 80</a:t>
                      </a:r>
                      <a:endParaRPr lang="it-IT" sz="2400" b="0" kern="1200" spc="300" dirty="0">
                        <a:solidFill>
                          <a:srgbClr val="159A92"/>
                        </a:solidFill>
                        <a:latin typeface="Volvo Broad Pro" panose="0200060602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24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+ €30 a pasto</a:t>
                      </a:r>
                    </a:p>
                    <a:p>
                      <a:pPr marL="0" algn="ctr" defTabSz="914400" rtl="0" eaLnBrk="1" latinLnBrk="0" hangingPunct="1"/>
                      <a:r>
                        <a:rPr lang="it-IT" sz="24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(settimana)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it-IT" sz="2800" b="0" kern="1200" spc="300" dirty="0">
                          <a:solidFill>
                            <a:srgbClr val="00B0F0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it-IT" sz="28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Gite in piscina;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it-IT" sz="2800" b="0" kern="1200" spc="300" dirty="0">
                          <a:solidFill>
                            <a:srgbClr val="00B0F0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it-IT" sz="28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Maglietta;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it-IT" sz="2800" b="0" kern="1200" spc="300" dirty="0">
                          <a:solidFill>
                            <a:srgbClr val="00B0F0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it-IT" sz="28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Cappellino;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it-IT" sz="2800" b="0" kern="1200" spc="300" dirty="0">
                          <a:solidFill>
                            <a:srgbClr val="00B0F0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</a:t>
                      </a:r>
                      <a:r>
                        <a:rPr lang="it-IT" sz="28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Merende</a:t>
                      </a: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it-IT" sz="2800" b="0" kern="1200" spc="300" dirty="0">
                        <a:solidFill>
                          <a:srgbClr val="D71D52"/>
                        </a:solidFill>
                        <a:latin typeface="Volvo Broad Pro" panose="0200060602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9344686"/>
                  </a:ext>
                </a:extLst>
              </a:tr>
              <a:tr h="12192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000" b="0" kern="1200" spc="300" dirty="0">
                          <a:solidFill>
                            <a:srgbClr val="159A9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mese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€ 160</a:t>
                      </a:r>
                      <a:endParaRPr lang="it-IT" sz="2400" b="0" kern="1200" spc="300" dirty="0">
                        <a:solidFill>
                          <a:srgbClr val="159A92"/>
                        </a:solidFill>
                        <a:latin typeface="Volvo Broad Pro" panose="0200060602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419671"/>
                  </a:ext>
                </a:extLst>
              </a:tr>
              <a:tr h="451104"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it-IT" sz="3600" b="0" kern="1200" spc="300" dirty="0">
                          <a:solidFill>
                            <a:srgbClr val="FBB714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Solo pomeriggio Medie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2000" b="0" kern="1200" spc="300" dirty="0">
                          <a:solidFill>
                            <a:srgbClr val="159A9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2 sett.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0" kern="1200" spc="300" noProof="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€ 60</a:t>
                      </a:r>
                      <a:endParaRPr lang="it-IT" sz="2800" b="0" kern="1200" spc="300" dirty="0">
                        <a:solidFill>
                          <a:srgbClr val="D71D52"/>
                        </a:solidFill>
                        <a:latin typeface="Volvo Broad Pro" panose="0200060602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24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+ €30 a pasto</a:t>
                      </a:r>
                    </a:p>
                    <a:p>
                      <a:pPr marL="0" algn="ctr" defTabSz="914400" rtl="0" eaLnBrk="1" latinLnBrk="0" hangingPunct="1"/>
                      <a:r>
                        <a:rPr lang="it-IT" sz="24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(settimana)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9781227"/>
                  </a:ext>
                </a:extLst>
              </a:tr>
              <a:tr h="12192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0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159A9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mese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0" kern="1200" spc="300" noProof="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€ 120</a:t>
                      </a:r>
                      <a:endParaRPr lang="it-IT" sz="2800" b="0" kern="1200" spc="300" dirty="0">
                        <a:solidFill>
                          <a:srgbClr val="D71D52"/>
                        </a:solidFill>
                        <a:latin typeface="Volvo Broad Pro" panose="02000606020000020004" pitchFamily="50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endParaRPr lang="it-IT" sz="2800" b="0" kern="1200" spc="300" dirty="0">
                        <a:solidFill>
                          <a:srgbClr val="D71D52"/>
                        </a:solidFill>
                        <a:latin typeface="Volvo Broad Pro" panose="0200060602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489804"/>
                  </a:ext>
                </a:extLst>
              </a:tr>
            </a:tbl>
          </a:graphicData>
        </a:graphic>
      </p:graphicFrame>
      <p:sp>
        <p:nvSpPr>
          <p:cNvPr id="16" name="Segnaposto numero diapositiva 10">
            <a:extLst>
              <a:ext uri="{FF2B5EF4-FFF2-40B4-BE49-F238E27FC236}">
                <a16:creationId xmlns:a16="http://schemas.microsoft.com/office/drawing/2014/main" id="{41549CD8-D881-4351-9E67-C14BBA0F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23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117086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2CFA564D-F298-4FEE-89CA-F866691341DD}"/>
              </a:ext>
            </a:extLst>
          </p:cNvPr>
          <p:cNvGrpSpPr/>
          <p:nvPr/>
        </p:nvGrpSpPr>
        <p:grpSpPr>
          <a:xfrm>
            <a:off x="2368185" y="292186"/>
            <a:ext cx="7455628" cy="1317449"/>
            <a:chOff x="3608475" y="1807096"/>
            <a:chExt cx="7455628" cy="1317449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834853C-7AE5-4935-9242-1C941C00F515}"/>
                </a:ext>
              </a:extLst>
            </p:cNvPr>
            <p:cNvSpPr txBox="1"/>
            <p:nvPr/>
          </p:nvSpPr>
          <p:spPr>
            <a:xfrm>
              <a:off x="4519892" y="1892016"/>
              <a:ext cx="654421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6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Sconti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C0DB7B0-70FA-48A4-8F09-112440ED3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08475" y="1807096"/>
              <a:ext cx="1317449" cy="1317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" name="Tabella 6">
            <a:extLst>
              <a:ext uri="{FF2B5EF4-FFF2-40B4-BE49-F238E27FC236}">
                <a16:creationId xmlns:a16="http://schemas.microsoft.com/office/drawing/2014/main" id="{C865A4D5-D7D9-4B98-A0C2-C7EC09816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54561"/>
              </p:ext>
            </p:extLst>
          </p:nvPr>
        </p:nvGraphicFramePr>
        <p:xfrm>
          <a:off x="1272464" y="2045673"/>
          <a:ext cx="9369486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629">
                  <a:extLst>
                    <a:ext uri="{9D8B030D-6E8A-4147-A177-3AD203B41FA5}">
                      <a16:colId xmlns:a16="http://schemas.microsoft.com/office/drawing/2014/main" val="4151100546"/>
                    </a:ext>
                  </a:extLst>
                </a:gridCol>
                <a:gridCol w="2793619">
                  <a:extLst>
                    <a:ext uri="{9D8B030D-6E8A-4147-A177-3AD203B41FA5}">
                      <a16:colId xmlns:a16="http://schemas.microsoft.com/office/drawing/2014/main" val="1363315884"/>
                    </a:ext>
                  </a:extLst>
                </a:gridCol>
                <a:gridCol w="2736792">
                  <a:extLst>
                    <a:ext uri="{9D8B030D-6E8A-4147-A177-3AD203B41FA5}">
                      <a16:colId xmlns:a16="http://schemas.microsoft.com/office/drawing/2014/main" val="4161652462"/>
                    </a:ext>
                  </a:extLst>
                </a:gridCol>
                <a:gridCol w="2960446">
                  <a:extLst>
                    <a:ext uri="{9D8B030D-6E8A-4147-A177-3AD203B41FA5}">
                      <a16:colId xmlns:a16="http://schemas.microsoft.com/office/drawing/2014/main" val="13407447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it-IT" sz="20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condizione</a:t>
                      </a:r>
                    </a:p>
                  </a:txBody>
                  <a:tcPr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71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Mese intero</a:t>
                      </a:r>
                      <a:endParaRPr lang="it-IT" sz="2000" dirty="0"/>
                    </a:p>
                  </a:txBody>
                  <a:tcPr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9A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2 settimane</a:t>
                      </a:r>
                    </a:p>
                  </a:txBody>
                  <a:tcPr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3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852145"/>
                  </a:ext>
                </a:extLst>
              </a:tr>
              <a:tr h="461369">
                <a:tc>
                  <a:txBody>
                    <a:bodyPr/>
                    <a:lstStyle/>
                    <a:p>
                      <a:pPr algn="ctr"/>
                      <a:endParaRPr lang="it-IT" sz="4800" b="0" kern="1200" spc="300" dirty="0">
                        <a:solidFill>
                          <a:srgbClr val="FBB714"/>
                        </a:solidFill>
                        <a:latin typeface="Volvo Broad Pro" panose="0200060602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it-IT" sz="48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1° figlio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4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D71D5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4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D71D5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119017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endParaRPr lang="it-IT" sz="4800" b="0" kern="1200" spc="300" dirty="0">
                        <a:solidFill>
                          <a:srgbClr val="FBB714"/>
                        </a:solidFill>
                        <a:latin typeface="Volvo Broad Pro" panose="0200060602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it-IT" sz="48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2° figli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4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D71D5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- 10 € 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4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D71D5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- 5 € 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5132916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endParaRPr lang="it-IT" sz="4800" b="0" kern="1200" spc="300" dirty="0">
                        <a:solidFill>
                          <a:srgbClr val="FBB714"/>
                        </a:solidFill>
                        <a:latin typeface="Volvo Broad Pro" panose="02000606020000020004" pitchFamily="50" charset="0"/>
                        <a:ea typeface="+mn-ea"/>
                        <a:cs typeface="+mn-cs"/>
                      </a:endParaRP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kumimoji="0" lang="it-IT" sz="4800" b="0" i="0" u="none" strike="noStrike" kern="1200" cap="none" spc="300" normalizeH="0" baseline="0" dirty="0">
                          <a:ln>
                            <a:noFill/>
                          </a:ln>
                          <a:solidFill>
                            <a:srgbClr val="D71D5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3° </a:t>
                      </a:r>
                      <a:r>
                        <a:rPr lang="it-IT" sz="48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figli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4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D71D5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- 15 €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it-IT" sz="4800" b="0" i="0" u="none" strike="noStrike" kern="1200" cap="none" spc="300" normalizeH="0" baseline="0" noProof="0" dirty="0">
                          <a:ln>
                            <a:noFill/>
                          </a:ln>
                          <a:solidFill>
                            <a:srgbClr val="D71D52"/>
                          </a:solidFill>
                          <a:effectLst/>
                          <a:uLnTx/>
                          <a:uFillTx/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7 €</a:t>
                      </a:r>
                    </a:p>
                  </a:txBody>
                  <a:tcPr anchor="ctr">
                    <a:lnT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59A9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860872"/>
                  </a:ext>
                </a:extLst>
              </a:tr>
            </a:tbl>
          </a:graphicData>
        </a:graphic>
      </p:graphicFrame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A44AD189-63B4-45C8-981F-875399A0E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24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D026584-5959-42AE-80AE-66F0CA9A6114}"/>
              </a:ext>
            </a:extLst>
          </p:cNvPr>
          <p:cNvSpPr txBox="1"/>
          <p:nvPr/>
        </p:nvSpPr>
        <p:spPr>
          <a:xfrm>
            <a:off x="1208314" y="4932755"/>
            <a:ext cx="94336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159A92"/>
                </a:solidFill>
                <a:latin typeface="Volvo Broad Pro" panose="02000606020000020004" pitchFamily="50" charset="0"/>
              </a:rPr>
              <a:t>Consideriamo come </a:t>
            </a:r>
            <a:r>
              <a:rPr lang="it-IT" sz="3200" dirty="0">
                <a:solidFill>
                  <a:srgbClr val="D71D52"/>
                </a:solidFill>
                <a:latin typeface="Volvo Broad Pro" panose="02000606020000020004" pitchFamily="50" charset="0"/>
              </a:rPr>
              <a:t>primo figlio </a:t>
            </a:r>
            <a:r>
              <a:rPr lang="it-IT" sz="3200" dirty="0">
                <a:solidFill>
                  <a:srgbClr val="159A92"/>
                </a:solidFill>
                <a:latin typeface="Volvo Broad Pro" panose="02000606020000020004" pitchFamily="50" charset="0"/>
              </a:rPr>
              <a:t>quello con la </a:t>
            </a:r>
            <a:r>
              <a:rPr lang="it-IT" sz="3200" dirty="0">
                <a:solidFill>
                  <a:srgbClr val="D71D52"/>
                </a:solidFill>
                <a:latin typeface="Volvo Broad Pro" panose="02000606020000020004" pitchFamily="50" charset="0"/>
              </a:rPr>
              <a:t>quota di partecipazione </a:t>
            </a:r>
            <a:r>
              <a:rPr lang="it-IT" sz="3200" dirty="0">
                <a:solidFill>
                  <a:srgbClr val="159A92"/>
                </a:solidFill>
                <a:latin typeface="Volvo Broad Pro" panose="02000606020000020004" pitchFamily="50" charset="0"/>
              </a:rPr>
              <a:t>più bassa. (</a:t>
            </a:r>
            <a:r>
              <a:rPr lang="it-IT" sz="3200" dirty="0">
                <a:solidFill>
                  <a:srgbClr val="FBB714"/>
                </a:solidFill>
                <a:latin typeface="Volvo Broad Pro" panose="02000606020000020004" pitchFamily="50" charset="0"/>
              </a:rPr>
              <a:t>Applicando così lo sconto maggiore al secondo figlio</a:t>
            </a:r>
            <a:r>
              <a:rPr lang="it-IT" sz="3200" dirty="0">
                <a:solidFill>
                  <a:srgbClr val="159A92"/>
                </a:solidFill>
                <a:latin typeface="Volvo Broad Pro" panose="02000606020000020004" pitchFamily="50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4965978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304B72BC-10AD-4917-A965-114E890DB2C0}"/>
              </a:ext>
            </a:extLst>
          </p:cNvPr>
          <p:cNvGrpSpPr/>
          <p:nvPr/>
        </p:nvGrpSpPr>
        <p:grpSpPr>
          <a:xfrm>
            <a:off x="2890567" y="923042"/>
            <a:ext cx="6410867" cy="1317449"/>
            <a:chOff x="4517294" y="923042"/>
            <a:chExt cx="6410867" cy="1317449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834853C-7AE5-4935-9242-1C941C00F515}"/>
                </a:ext>
              </a:extLst>
            </p:cNvPr>
            <p:cNvSpPr txBox="1"/>
            <p:nvPr/>
          </p:nvSpPr>
          <p:spPr>
            <a:xfrm>
              <a:off x="5857541" y="1027768"/>
              <a:ext cx="50706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6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Come iscriversi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C0DB7B0-70FA-48A4-8F09-112440ED3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17294" y="923042"/>
              <a:ext cx="1317449" cy="1317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26A54683-0840-4FE0-BB81-371D6393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25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C77BBFD0-A32E-4338-9DFE-3CF1C365BCBA}"/>
              </a:ext>
            </a:extLst>
          </p:cNvPr>
          <p:cNvGrpSpPr/>
          <p:nvPr/>
        </p:nvGrpSpPr>
        <p:grpSpPr>
          <a:xfrm>
            <a:off x="934137" y="2626886"/>
            <a:ext cx="3966471" cy="3837461"/>
            <a:chOff x="4112765" y="2635709"/>
            <a:chExt cx="3966471" cy="3837461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D399592-919E-48F0-8550-19C686D2F9BC}"/>
                </a:ext>
              </a:extLst>
            </p:cNvPr>
            <p:cNvSpPr txBox="1"/>
            <p:nvPr/>
          </p:nvSpPr>
          <p:spPr>
            <a:xfrm>
              <a:off x="4112765" y="5949950"/>
              <a:ext cx="3966471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t-IT" sz="2800" spc="600" dirty="0" err="1">
                  <a:solidFill>
                    <a:srgbClr val="159A92"/>
                  </a:solidFill>
                  <a:latin typeface="Volvo Broad Pro" panose="02000606020000020004" pitchFamily="50" charset="0"/>
                </a:rPr>
                <a:t>PRE</a:t>
              </a:r>
              <a:r>
                <a:rPr lang="it-IT" sz="2800" spc="600" dirty="0">
                  <a:solidFill>
                    <a:srgbClr val="159A92"/>
                  </a:solidFill>
                  <a:latin typeface="Volvo Broad Pro" panose="02000606020000020004" pitchFamily="50" charset="0"/>
                </a:rPr>
                <a:t>–iscrizioni ONLINE</a:t>
              </a: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BF1922CD-A043-4DC2-8D6A-253B985476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5300" y="2635709"/>
              <a:ext cx="941400" cy="941400"/>
            </a:xfrm>
            <a:prstGeom prst="ellipse">
              <a:avLst/>
            </a:prstGeom>
            <a:solidFill>
              <a:srgbClr val="FBB7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  <a:r>
                <a:rPr lang="it-IT" sz="6600" spc="600" dirty="0">
                  <a:solidFill>
                    <a:schemeClr val="bg1"/>
                  </a:solidFill>
                  <a:latin typeface="Volvo Broad Pro" panose="02000606020000020004" pitchFamily="50" charset="0"/>
                </a:rPr>
                <a:t>1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D62CBDBE-74DF-4CD0-8071-C01D2FE3DC1D}"/>
              </a:ext>
            </a:extLst>
          </p:cNvPr>
          <p:cNvGrpSpPr/>
          <p:nvPr/>
        </p:nvGrpSpPr>
        <p:grpSpPr>
          <a:xfrm>
            <a:off x="6913490" y="2626885"/>
            <a:ext cx="4043512" cy="1685340"/>
            <a:chOff x="4196477" y="3000843"/>
            <a:chExt cx="4043512" cy="1685340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0DB66B1-AD09-4F54-BC15-1D143A855EAF}"/>
                </a:ext>
              </a:extLst>
            </p:cNvPr>
            <p:cNvSpPr txBox="1"/>
            <p:nvPr/>
          </p:nvSpPr>
          <p:spPr>
            <a:xfrm>
              <a:off x="4196477" y="3978297"/>
              <a:ext cx="404351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t-IT" sz="4000" spc="600" dirty="0">
                  <a:solidFill>
                    <a:srgbClr val="159A92"/>
                  </a:solidFill>
                  <a:latin typeface="Volvo Broad Pro" panose="02000606020000020004" pitchFamily="50" charset="0"/>
                </a:rPr>
                <a:t>SALDO E CONFERMA</a:t>
              </a: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948DA17B-B253-4948-92C2-6CA17E6829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5300" y="3000843"/>
              <a:ext cx="941400" cy="941400"/>
            </a:xfrm>
            <a:prstGeom prst="ellipse">
              <a:avLst/>
            </a:prstGeom>
            <a:solidFill>
              <a:srgbClr val="FBB7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  <a:r>
                <a:rPr lang="it-IT" sz="6600" spc="600" dirty="0">
                  <a:solidFill>
                    <a:schemeClr val="bg1"/>
                  </a:solidFill>
                  <a:latin typeface="Volvo Broad Pro" panose="02000606020000020004" pitchFamily="50" charset="0"/>
                </a:rPr>
                <a:t>2</a:t>
              </a:r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4871573-617F-40F1-8D22-88F54169F827}"/>
              </a:ext>
            </a:extLst>
          </p:cNvPr>
          <p:cNvSpPr txBox="1"/>
          <p:nvPr/>
        </p:nvSpPr>
        <p:spPr>
          <a:xfrm>
            <a:off x="6359004" y="4317104"/>
            <a:ext cx="507062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2400" spc="600" dirty="0">
                <a:solidFill>
                  <a:srgbClr val="D71D52"/>
                </a:solidFill>
                <a:latin typeface="Volvo Broad Pro" panose="02000606020000020004" pitchFamily="50" charset="0"/>
              </a:rPr>
              <a:t>Oratorio di Gandino </a:t>
            </a:r>
          </a:p>
          <a:p>
            <a:pPr algn="ctr"/>
            <a:r>
              <a:rPr lang="it-IT" sz="2400" spc="600" dirty="0">
                <a:solidFill>
                  <a:srgbClr val="FBB714"/>
                </a:solidFill>
                <a:latin typeface="Volvo Broad Pro" panose="02000606020000020004" pitchFamily="50" charset="0"/>
              </a:rPr>
              <a:t>NEI SEGUENTI GIORNI:</a:t>
            </a:r>
          </a:p>
          <a:p>
            <a:pPr marL="342900" indent="-342900" algn="ctr">
              <a:buFontTx/>
              <a:buChar char="-"/>
            </a:pPr>
            <a:r>
              <a:rPr lang="it-IT" sz="2400" spc="600" dirty="0">
                <a:solidFill>
                  <a:srgbClr val="159A92"/>
                </a:solidFill>
                <a:latin typeface="Volvo Broad Pro" panose="02000606020000020004" pitchFamily="50" charset="0"/>
              </a:rPr>
              <a:t>17 giugno 16.30 – 21.00</a:t>
            </a:r>
          </a:p>
          <a:p>
            <a:pPr marL="342900" indent="-342900" algn="ctr">
              <a:buFontTx/>
              <a:buChar char="-"/>
            </a:pPr>
            <a:r>
              <a:rPr lang="it-IT" sz="2400" spc="600" dirty="0">
                <a:solidFill>
                  <a:srgbClr val="159A92"/>
                </a:solidFill>
                <a:latin typeface="Volvo Broad Pro" panose="02000606020000020004" pitchFamily="50" charset="0"/>
              </a:rPr>
              <a:t>18 giugno 16.30 – 21.00</a:t>
            </a:r>
          </a:p>
          <a:p>
            <a:pPr marL="342900" indent="-342900" algn="ctr">
              <a:buFontTx/>
              <a:buChar char="-"/>
            </a:pPr>
            <a:r>
              <a:rPr lang="it-IT" sz="2400" spc="600" dirty="0">
                <a:solidFill>
                  <a:srgbClr val="159A92"/>
                </a:solidFill>
                <a:latin typeface="Volvo Broad Pro" panose="02000606020000020004" pitchFamily="50" charset="0"/>
              </a:rPr>
              <a:t>19 giugno 16.30 – 18.30</a:t>
            </a:r>
          </a:p>
          <a:p>
            <a:pPr marL="342900" indent="-342900" algn="ctr">
              <a:buFontTx/>
              <a:buChar char="-"/>
            </a:pPr>
            <a:endParaRPr lang="it-IT" sz="2400" spc="600" dirty="0">
              <a:solidFill>
                <a:srgbClr val="159A92"/>
              </a:solidFill>
              <a:latin typeface="Volvo Broad Pro" panose="02000606020000020004" pitchFamily="50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C0CE778-8D64-467A-A4F2-619F99F9D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05" y="3752139"/>
            <a:ext cx="2005134" cy="200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70208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820287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77" y="5974550"/>
            <a:ext cx="476918" cy="757268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304B72BC-10AD-4917-A965-114E890DB2C0}"/>
              </a:ext>
            </a:extLst>
          </p:cNvPr>
          <p:cNvGrpSpPr/>
          <p:nvPr/>
        </p:nvGrpSpPr>
        <p:grpSpPr>
          <a:xfrm>
            <a:off x="2563084" y="923042"/>
            <a:ext cx="7065833" cy="1317449"/>
            <a:chOff x="4517294" y="923042"/>
            <a:chExt cx="7065833" cy="1317449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834853C-7AE5-4935-9242-1C941C00F515}"/>
                </a:ext>
              </a:extLst>
            </p:cNvPr>
            <p:cNvSpPr txBox="1"/>
            <p:nvPr/>
          </p:nvSpPr>
          <p:spPr>
            <a:xfrm>
              <a:off x="5857541" y="1027768"/>
              <a:ext cx="57255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Criteri per l’accettazione delle iscrizioni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C0DB7B0-70FA-48A4-8F09-112440ED3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17294" y="923042"/>
              <a:ext cx="1317449" cy="1317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26A54683-0840-4FE0-BB81-371D6393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26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D510B26-FA76-4D1B-A56A-2166AAF6682D}"/>
              </a:ext>
            </a:extLst>
          </p:cNvPr>
          <p:cNvGrpSpPr/>
          <p:nvPr/>
        </p:nvGrpSpPr>
        <p:grpSpPr>
          <a:xfrm>
            <a:off x="1383723" y="2698995"/>
            <a:ext cx="9850226" cy="941400"/>
            <a:chOff x="1358100" y="2698995"/>
            <a:chExt cx="9850226" cy="941400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0DB66B1-AD09-4F54-BC15-1D143A855EAF}"/>
                </a:ext>
              </a:extLst>
            </p:cNvPr>
            <p:cNvSpPr txBox="1"/>
            <p:nvPr/>
          </p:nvSpPr>
          <p:spPr>
            <a:xfrm>
              <a:off x="2722611" y="2779363"/>
              <a:ext cx="8485715" cy="780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it-IT" sz="2800" spc="300" dirty="0">
                  <a:solidFill>
                    <a:srgbClr val="FBB714"/>
                  </a:solidFill>
                  <a:latin typeface="Volvo Broad Pro" panose="02000606020000020004" pitchFamily="50" charset="0"/>
                </a:rPr>
                <a:t>Condizioni di fragilità:</a:t>
              </a:r>
            </a:p>
            <a:p>
              <a:pPr>
                <a:lnSpc>
                  <a:spcPct val="120000"/>
                </a:lnSpc>
              </a:pP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- Disabilità certificata del ragazzo				PUNTI 8</a:t>
              </a: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948DA17B-B253-4948-92C2-6CA17E6829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8100" y="2698995"/>
              <a:ext cx="941400" cy="941400"/>
            </a:xfrm>
            <a:prstGeom prst="ellipse">
              <a:avLst/>
            </a:prstGeom>
            <a:solidFill>
              <a:srgbClr val="D71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  <a:r>
                <a:rPr lang="it-IT" sz="6600" spc="600" dirty="0">
                  <a:solidFill>
                    <a:schemeClr val="bg1"/>
                  </a:solidFill>
                  <a:latin typeface="Volvo Broad Pro" panose="02000606020000020004" pitchFamily="50" charset="0"/>
                </a:rPr>
                <a:t>1</a:t>
              </a: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B540296E-C300-44E4-89CB-657C50D2B5F9}"/>
              </a:ext>
            </a:extLst>
          </p:cNvPr>
          <p:cNvGrpSpPr/>
          <p:nvPr/>
        </p:nvGrpSpPr>
        <p:grpSpPr>
          <a:xfrm>
            <a:off x="1383723" y="3864230"/>
            <a:ext cx="9850226" cy="941400"/>
            <a:chOff x="1358100" y="2698995"/>
            <a:chExt cx="9850226" cy="941400"/>
          </a:xfrm>
        </p:grpSpPr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790A39D4-86D7-4C40-9A5A-8C22BF253336}"/>
                </a:ext>
              </a:extLst>
            </p:cNvPr>
            <p:cNvSpPr txBox="1"/>
            <p:nvPr/>
          </p:nvSpPr>
          <p:spPr>
            <a:xfrm>
              <a:off x="2722611" y="2769583"/>
              <a:ext cx="8485715" cy="80021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it-IT" sz="2800" spc="300" dirty="0">
                  <a:solidFill>
                    <a:srgbClr val="FBB714"/>
                  </a:solidFill>
                  <a:latin typeface="Volvo Broad Pro" panose="02000606020000020004" pitchFamily="50" charset="0"/>
                </a:rPr>
                <a:t>Condizioni di fragilità del nucleo famigliare:</a:t>
              </a:r>
            </a:p>
            <a:p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- Situazioni di fragilità in carico dai Servizi Sociali Competenti	PUNTI 4</a:t>
              </a: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3282AF8B-8AD6-41EE-A9A5-D552ECBD68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8100" y="2698995"/>
              <a:ext cx="941400" cy="941400"/>
            </a:xfrm>
            <a:prstGeom prst="ellipse">
              <a:avLst/>
            </a:prstGeom>
            <a:solidFill>
              <a:srgbClr val="D71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  <a:r>
                <a:rPr lang="it-IT" sz="6600" spc="600" dirty="0">
                  <a:solidFill>
                    <a:schemeClr val="bg1"/>
                  </a:solidFill>
                  <a:latin typeface="Volvo Broad Pro" panose="02000606020000020004" pitchFamily="50" charset="0"/>
                </a:rPr>
                <a:t>2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98A773E3-5772-4EE4-8E59-3077D82A5672}"/>
              </a:ext>
            </a:extLst>
          </p:cNvPr>
          <p:cNvGrpSpPr/>
          <p:nvPr/>
        </p:nvGrpSpPr>
        <p:grpSpPr>
          <a:xfrm>
            <a:off x="1383723" y="4886180"/>
            <a:ext cx="9850226" cy="1156150"/>
            <a:chOff x="1358100" y="2591617"/>
            <a:chExt cx="9850226" cy="1156150"/>
          </a:xfrm>
        </p:grpSpPr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280D545F-8759-4F0D-B597-ADCDE0DBA665}"/>
                </a:ext>
              </a:extLst>
            </p:cNvPr>
            <p:cNvSpPr txBox="1"/>
            <p:nvPr/>
          </p:nvSpPr>
          <p:spPr>
            <a:xfrm>
              <a:off x="2722611" y="2591617"/>
              <a:ext cx="8485715" cy="115615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it-IT" sz="2800" spc="300" dirty="0">
                  <a:solidFill>
                    <a:srgbClr val="FBB714"/>
                  </a:solidFill>
                  <a:latin typeface="Volvo Broad Pro" panose="02000606020000020004" pitchFamily="50" charset="0"/>
                </a:rPr>
                <a:t>Lavoro dei genitori:</a:t>
              </a:r>
            </a:p>
            <a:p>
              <a:pPr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- Famiglia monogenitoriale, con genitore che lavora		PUNTI 8</a:t>
              </a:r>
            </a:p>
            <a:p>
              <a:pPr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- Famiglia monogenitoriale, con genitore che NON lavora		PUNTI 4 </a:t>
              </a:r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0B0EE21D-B7A7-4CA1-9B2C-7710672CF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8100" y="2698995"/>
              <a:ext cx="941400" cy="941400"/>
            </a:xfrm>
            <a:prstGeom prst="ellipse">
              <a:avLst/>
            </a:prstGeom>
            <a:solidFill>
              <a:srgbClr val="D71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  <a:r>
                <a:rPr lang="it-IT" sz="6600" spc="600" dirty="0">
                  <a:solidFill>
                    <a:schemeClr val="bg1"/>
                  </a:solidFill>
                  <a:latin typeface="Volvo Broad Pro" panose="02000606020000020004" pitchFamily="50" charset="0"/>
                </a:rPr>
                <a:t>3</a:t>
              </a: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A76A504-3456-46CA-AD7D-787C74694E18}"/>
              </a:ext>
            </a:extLst>
          </p:cNvPr>
          <p:cNvSpPr txBox="1"/>
          <p:nvPr/>
        </p:nvSpPr>
        <p:spPr>
          <a:xfrm>
            <a:off x="9448800" y="636413"/>
            <a:ext cx="9188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5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/1</a:t>
            </a:r>
          </a:p>
        </p:txBody>
      </p:sp>
    </p:spTree>
    <p:extLst>
      <p:ext uri="{BB962C8B-B14F-4D97-AF65-F5344CB8AC3E}">
        <p14:creationId xmlns:p14="http://schemas.microsoft.com/office/powerpoint/2010/main" val="674957283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820287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77" y="5974550"/>
            <a:ext cx="476918" cy="757268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304B72BC-10AD-4917-A965-114E890DB2C0}"/>
              </a:ext>
            </a:extLst>
          </p:cNvPr>
          <p:cNvGrpSpPr/>
          <p:nvPr/>
        </p:nvGrpSpPr>
        <p:grpSpPr>
          <a:xfrm>
            <a:off x="2563084" y="923042"/>
            <a:ext cx="7065833" cy="1317449"/>
            <a:chOff x="4517294" y="923042"/>
            <a:chExt cx="7065833" cy="1317449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834853C-7AE5-4935-9242-1C941C00F515}"/>
                </a:ext>
              </a:extLst>
            </p:cNvPr>
            <p:cNvSpPr txBox="1"/>
            <p:nvPr/>
          </p:nvSpPr>
          <p:spPr>
            <a:xfrm>
              <a:off x="5857541" y="1027768"/>
              <a:ext cx="57255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Criteri per l’accettazione delle iscrizioni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C0DB7B0-70FA-48A4-8F09-112440ED3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17294" y="923042"/>
              <a:ext cx="1317449" cy="1317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26A54683-0840-4FE0-BB81-371D6393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27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D510B26-FA76-4D1B-A56A-2166AAF6682D}"/>
              </a:ext>
            </a:extLst>
          </p:cNvPr>
          <p:cNvGrpSpPr/>
          <p:nvPr/>
        </p:nvGrpSpPr>
        <p:grpSpPr>
          <a:xfrm>
            <a:off x="1383723" y="2425419"/>
            <a:ext cx="9850226" cy="1488549"/>
            <a:chOff x="1358100" y="2425419"/>
            <a:chExt cx="9850226" cy="1488549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0DB66B1-AD09-4F54-BC15-1D143A855EAF}"/>
                </a:ext>
              </a:extLst>
            </p:cNvPr>
            <p:cNvSpPr txBox="1"/>
            <p:nvPr/>
          </p:nvSpPr>
          <p:spPr>
            <a:xfrm>
              <a:off x="2722611" y="2425419"/>
              <a:ext cx="8485715" cy="148854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300" normalizeH="0" baseline="0" noProof="0" dirty="0">
                  <a:ln>
                    <a:noFill/>
                  </a:ln>
                  <a:solidFill>
                    <a:srgbClr val="FBB714"/>
                  </a:solidFill>
                  <a:effectLst/>
                  <a:uLnTx/>
                  <a:uFillTx/>
                  <a:latin typeface="Volvo Broad Pro" panose="02000606020000020004" pitchFamily="50" charset="0"/>
                  <a:ea typeface="+mn-ea"/>
                  <a:cs typeface="+mn-cs"/>
                </a:rPr>
                <a:t>Lavoro dei genitori: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59A9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 Famiglia con entrambi i genitori che lavorano 			PUNTI 6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59A9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- Famiglia con entrambi i genitori e con almeno un genitore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59A9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che NON lavora 						PUNTI 2</a:t>
              </a: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948DA17B-B253-4948-92C2-6CA17E6829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8100" y="2698995"/>
              <a:ext cx="941400" cy="941400"/>
            </a:xfrm>
            <a:prstGeom prst="ellipse">
              <a:avLst/>
            </a:prstGeom>
            <a:solidFill>
              <a:srgbClr val="D71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  <a:r>
                <a:rPr lang="it-IT" sz="6600" spc="600" dirty="0">
                  <a:solidFill>
                    <a:schemeClr val="bg1"/>
                  </a:solidFill>
                  <a:latin typeface="Volvo Broad Pro" panose="02000606020000020004" pitchFamily="50" charset="0"/>
                </a:rPr>
                <a:t>4</a:t>
              </a: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B540296E-C300-44E4-89CB-657C50D2B5F9}"/>
              </a:ext>
            </a:extLst>
          </p:cNvPr>
          <p:cNvGrpSpPr/>
          <p:nvPr/>
        </p:nvGrpSpPr>
        <p:grpSpPr>
          <a:xfrm>
            <a:off x="1383723" y="4161897"/>
            <a:ext cx="9850226" cy="1564724"/>
            <a:chOff x="1358100" y="2387331"/>
            <a:chExt cx="9850226" cy="1564724"/>
          </a:xfrm>
        </p:grpSpPr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790A39D4-86D7-4C40-9A5A-8C22BF253336}"/>
                </a:ext>
              </a:extLst>
            </p:cNvPr>
            <p:cNvSpPr txBox="1"/>
            <p:nvPr/>
          </p:nvSpPr>
          <p:spPr>
            <a:xfrm>
              <a:off x="2722611" y="2387331"/>
              <a:ext cx="8485715" cy="15647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it-IT" sz="2800" spc="300" dirty="0">
                  <a:solidFill>
                    <a:srgbClr val="FBB714"/>
                  </a:solidFill>
                  <a:latin typeface="Volvo Broad Pro" panose="02000606020000020004" pitchFamily="50" charset="0"/>
                </a:rPr>
                <a:t>Composizione della famiglia:</a:t>
              </a:r>
            </a:p>
            <a:p>
              <a:pPr algn="just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- Per ogni fratello/sorella minorenne 				PUNTI 0,5</a:t>
              </a:r>
            </a:p>
            <a:p>
              <a:pPr algn="just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- In caso di parità di punteggio si darà la precedenza al più giovane d’età</a:t>
              </a:r>
            </a:p>
            <a:p>
              <a:pPr algn="just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- La residenza è criterio di precedenza</a:t>
              </a: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3282AF8B-8AD6-41EE-A9A5-D552ECBD68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8100" y="2698995"/>
              <a:ext cx="941400" cy="941400"/>
            </a:xfrm>
            <a:prstGeom prst="ellipse">
              <a:avLst/>
            </a:prstGeom>
            <a:solidFill>
              <a:srgbClr val="D71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  <a:r>
                <a:rPr lang="it-IT" sz="6600" spc="600" dirty="0">
                  <a:solidFill>
                    <a:schemeClr val="bg1"/>
                  </a:solidFill>
                  <a:latin typeface="Volvo Broad Pro" panose="02000606020000020004" pitchFamily="50" charset="0"/>
                </a:rPr>
                <a:t>5</a:t>
              </a: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57E3157-BFC2-4F54-A9F8-250DDE56A52F}"/>
              </a:ext>
            </a:extLst>
          </p:cNvPr>
          <p:cNvSpPr txBox="1"/>
          <p:nvPr/>
        </p:nvSpPr>
        <p:spPr>
          <a:xfrm>
            <a:off x="9448800" y="636413"/>
            <a:ext cx="103502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5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/2</a:t>
            </a:r>
          </a:p>
        </p:txBody>
      </p:sp>
    </p:spTree>
    <p:extLst>
      <p:ext uri="{BB962C8B-B14F-4D97-AF65-F5344CB8AC3E}">
        <p14:creationId xmlns:p14="http://schemas.microsoft.com/office/powerpoint/2010/main" val="3475498555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820287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77" y="5974550"/>
            <a:ext cx="476918" cy="757268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304B72BC-10AD-4917-A965-114E890DB2C0}"/>
              </a:ext>
            </a:extLst>
          </p:cNvPr>
          <p:cNvGrpSpPr/>
          <p:nvPr/>
        </p:nvGrpSpPr>
        <p:grpSpPr>
          <a:xfrm>
            <a:off x="2563084" y="634286"/>
            <a:ext cx="7065833" cy="1317449"/>
            <a:chOff x="4517294" y="923042"/>
            <a:chExt cx="7065833" cy="1317449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834853C-7AE5-4935-9242-1C941C00F515}"/>
                </a:ext>
              </a:extLst>
            </p:cNvPr>
            <p:cNvSpPr txBox="1"/>
            <p:nvPr/>
          </p:nvSpPr>
          <p:spPr>
            <a:xfrm>
              <a:off x="5857541" y="1027768"/>
              <a:ext cx="572558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Criteri per l’accettazione delle iscrizioni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C0DB7B0-70FA-48A4-8F09-112440ED3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17294" y="923042"/>
              <a:ext cx="1317449" cy="1317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2D510B26-FA76-4D1B-A56A-2166AAF6682D}"/>
              </a:ext>
            </a:extLst>
          </p:cNvPr>
          <p:cNvGrpSpPr/>
          <p:nvPr/>
        </p:nvGrpSpPr>
        <p:grpSpPr>
          <a:xfrm>
            <a:off x="1383723" y="1937571"/>
            <a:ext cx="9850226" cy="941400"/>
            <a:chOff x="1358100" y="2698995"/>
            <a:chExt cx="9850226" cy="941400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0DB66B1-AD09-4F54-BC15-1D143A855EAF}"/>
                </a:ext>
              </a:extLst>
            </p:cNvPr>
            <p:cNvSpPr txBox="1"/>
            <p:nvPr/>
          </p:nvSpPr>
          <p:spPr>
            <a:xfrm>
              <a:off x="2722611" y="2874228"/>
              <a:ext cx="8485715" cy="5909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Chi si iscrive per «tutto il periodo» ha la </a:t>
              </a:r>
              <a:r>
                <a:rPr lang="it-IT" dirty="0">
                  <a:solidFill>
                    <a:srgbClr val="FBB714"/>
                  </a:solidFill>
                  <a:latin typeface="Century Gothic" panose="020B0502020202020204" pitchFamily="34" charset="0"/>
                </a:rPr>
                <a:t>precedenza</a:t>
              </a: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 su chi s’iscrive solo per il periodo 1 o 2;</a:t>
              </a: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948DA17B-B253-4948-92C2-6CA17E6829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8100" y="2698995"/>
              <a:ext cx="941400" cy="941400"/>
            </a:xfrm>
            <a:prstGeom prst="ellipse">
              <a:avLst/>
            </a:prstGeom>
            <a:solidFill>
              <a:srgbClr val="D71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  <a:r>
                <a:rPr lang="it-IT" sz="6600" spc="600" dirty="0">
                  <a:solidFill>
                    <a:schemeClr val="bg1"/>
                  </a:solidFill>
                  <a:latin typeface="Volvo Broad Pro" panose="02000606020000020004" pitchFamily="50" charset="0"/>
                </a:rPr>
                <a:t>6</a:t>
              </a:r>
            </a:p>
          </p:txBody>
        </p:sp>
      </p:grp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B540296E-C300-44E4-89CB-657C50D2B5F9}"/>
              </a:ext>
            </a:extLst>
          </p:cNvPr>
          <p:cNvGrpSpPr/>
          <p:nvPr/>
        </p:nvGrpSpPr>
        <p:grpSpPr>
          <a:xfrm>
            <a:off x="1383723" y="3102806"/>
            <a:ext cx="9850226" cy="941400"/>
            <a:chOff x="1358100" y="2698995"/>
            <a:chExt cx="9850226" cy="941400"/>
          </a:xfrm>
        </p:grpSpPr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790A39D4-86D7-4C40-9A5A-8C22BF253336}"/>
                </a:ext>
              </a:extLst>
            </p:cNvPr>
            <p:cNvSpPr txBox="1"/>
            <p:nvPr/>
          </p:nvSpPr>
          <p:spPr>
            <a:xfrm>
              <a:off x="2722611" y="2819041"/>
              <a:ext cx="8485715" cy="5909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Tutte Le iscrizioni sono accettate in ordine d’arrivo salvo nella condizione al punto 1;</a:t>
              </a:r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3282AF8B-8AD6-41EE-A9A5-D552ECBD68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8100" y="2698995"/>
              <a:ext cx="941400" cy="941400"/>
            </a:xfrm>
            <a:prstGeom prst="ellipse">
              <a:avLst/>
            </a:prstGeom>
            <a:solidFill>
              <a:srgbClr val="D71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  <a:r>
                <a:rPr lang="it-IT" sz="6600" spc="600" dirty="0">
                  <a:solidFill>
                    <a:schemeClr val="bg1"/>
                  </a:solidFill>
                  <a:latin typeface="Volvo Broad Pro" panose="02000606020000020004" pitchFamily="50" charset="0"/>
                </a:rPr>
                <a:t>7</a:t>
              </a: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57E3157-BFC2-4F54-A9F8-250DDE56A52F}"/>
              </a:ext>
            </a:extLst>
          </p:cNvPr>
          <p:cNvSpPr txBox="1"/>
          <p:nvPr/>
        </p:nvSpPr>
        <p:spPr>
          <a:xfrm>
            <a:off x="9448800" y="347657"/>
            <a:ext cx="103502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5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/3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66875F40-DECD-474A-B013-1C190719B847}"/>
              </a:ext>
            </a:extLst>
          </p:cNvPr>
          <p:cNvGrpSpPr/>
          <p:nvPr/>
        </p:nvGrpSpPr>
        <p:grpSpPr>
          <a:xfrm>
            <a:off x="1397110" y="3974852"/>
            <a:ext cx="9850226" cy="2077813"/>
            <a:chOff x="1358100" y="2130787"/>
            <a:chExt cx="9850226" cy="2077813"/>
          </a:xfrm>
        </p:grpSpPr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6F49894C-8567-4E38-8EEA-DF2EEE0F69F2}"/>
                </a:ext>
              </a:extLst>
            </p:cNvPr>
            <p:cNvSpPr txBox="1"/>
            <p:nvPr/>
          </p:nvSpPr>
          <p:spPr>
            <a:xfrm>
              <a:off x="2722611" y="2130787"/>
              <a:ext cx="8485715" cy="207781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Si fa presente che la </a:t>
              </a:r>
              <a:r>
                <a:rPr lang="it-IT" dirty="0">
                  <a:solidFill>
                    <a:srgbClr val="D71D52"/>
                  </a:solidFill>
                  <a:latin typeface="Century Gothic" panose="020B0502020202020204" pitchFamily="34" charset="0"/>
                </a:rPr>
                <a:t>residenza</a:t>
              </a: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 come la </a:t>
              </a:r>
              <a:r>
                <a:rPr lang="it-IT" dirty="0">
                  <a:solidFill>
                    <a:srgbClr val="D71D52"/>
                  </a:solidFill>
                  <a:latin typeface="Century Gothic" panose="020B0502020202020204" pitchFamily="34" charset="0"/>
                </a:rPr>
                <a:t>frequenza</a:t>
              </a: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 della </a:t>
              </a:r>
              <a:r>
                <a:rPr lang="it-IT" dirty="0">
                  <a:solidFill>
                    <a:srgbClr val="D71D52"/>
                  </a:solidFill>
                  <a:latin typeface="Century Gothic" panose="020B0502020202020204" pitchFamily="34" charset="0"/>
                </a:rPr>
                <a:t>scuola</a:t>
              </a: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 del paese e la </a:t>
              </a:r>
              <a:r>
                <a:rPr lang="it-IT" dirty="0">
                  <a:solidFill>
                    <a:srgbClr val="D71D52"/>
                  </a:solidFill>
                  <a:latin typeface="Century Gothic" panose="020B0502020202020204" pitchFamily="34" charset="0"/>
                </a:rPr>
                <a:t>parrocchia</a:t>
              </a: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 di appartenenza dove avviene l’iscrizione sono criterio di precedenza. </a:t>
              </a:r>
            </a:p>
            <a:p>
              <a:pPr algn="just">
                <a:lnSpc>
                  <a:spcPct val="115000"/>
                </a:lnSpc>
                <a:spcAft>
                  <a:spcPts val="800"/>
                </a:spcAft>
              </a:pP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 L’iscrizione può essere effettuata anche nei </a:t>
              </a:r>
              <a:r>
                <a:rPr lang="it-IT" dirty="0">
                  <a:solidFill>
                    <a:srgbClr val="D71D52"/>
                  </a:solidFill>
                  <a:latin typeface="Century Gothic" panose="020B0502020202020204" pitchFamily="34" charset="0"/>
                </a:rPr>
                <a:t>centri estivi dei comuni di non residenza</a:t>
              </a: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 ma </a:t>
              </a:r>
              <a:r>
                <a:rPr lang="it-IT" dirty="0">
                  <a:solidFill>
                    <a:srgbClr val="FBB714"/>
                  </a:solidFill>
                  <a:latin typeface="Century Gothic" panose="020B0502020202020204" pitchFamily="34" charset="0"/>
                </a:rPr>
                <a:t>l’accettazione</a:t>
              </a: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 della domanda per i comuni di non residenza sarà possibile solo se vi saranno </a:t>
              </a:r>
              <a:r>
                <a:rPr lang="it-IT" dirty="0">
                  <a:solidFill>
                    <a:srgbClr val="FBB714"/>
                  </a:solidFill>
                  <a:latin typeface="Century Gothic" panose="020B0502020202020204" pitchFamily="34" charset="0"/>
                </a:rPr>
                <a:t>posti lasciati </a:t>
              </a:r>
              <a:r>
                <a:rPr lang="it-IT" dirty="0">
                  <a:solidFill>
                    <a:srgbClr val="159A92"/>
                  </a:solidFill>
                  <a:latin typeface="Century Gothic" panose="020B0502020202020204" pitchFamily="34" charset="0"/>
                </a:rPr>
                <a:t>liberi dai residenti.</a:t>
              </a:r>
            </a:p>
          </p:txBody>
        </p:sp>
        <p:sp>
          <p:nvSpPr>
            <p:cNvPr id="25" name="Ovale 24">
              <a:extLst>
                <a:ext uri="{FF2B5EF4-FFF2-40B4-BE49-F238E27FC236}">
                  <a16:creationId xmlns:a16="http://schemas.microsoft.com/office/drawing/2014/main" id="{16FDB940-16F2-4355-9F01-42FBDA9115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58100" y="2698995"/>
              <a:ext cx="941400" cy="941400"/>
            </a:xfrm>
            <a:prstGeom prst="ellipse">
              <a:avLst/>
            </a:prstGeom>
            <a:solidFill>
              <a:srgbClr val="D71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  <a:r>
                <a:rPr lang="it-IT" sz="6600" spc="600" dirty="0">
                  <a:solidFill>
                    <a:schemeClr val="bg1"/>
                  </a:solidFill>
                  <a:latin typeface="Volvo Broad Pro" panose="02000606020000020004" pitchFamily="50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464670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257997" y="2497976"/>
            <a:ext cx="367600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1500" spc="300" dirty="0">
                <a:solidFill>
                  <a:srgbClr val="FBB714"/>
                </a:solidFill>
                <a:latin typeface="Everything" pitchFamily="2" charset="0"/>
                <a:cs typeface="Times New Roman" panose="02020603050405020304" pitchFamily="18" charset="0"/>
              </a:rPr>
              <a:t>Grazie!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A06F9BC-EDB7-4978-9191-048150F33A68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4A6C9C8F-DA3F-4ACD-9E57-657EF0A0E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AE3BA1-0896-4BD8-86D2-BBFA7751D2DD}"/>
              </a:ext>
            </a:extLst>
          </p:cNvPr>
          <p:cNvSpPr txBox="1"/>
          <p:nvPr/>
        </p:nvSpPr>
        <p:spPr>
          <a:xfrm>
            <a:off x="1362972" y="5417639"/>
            <a:ext cx="94660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500" spc="300" dirty="0">
                <a:solidFill>
                  <a:srgbClr val="159A92"/>
                </a:solidFill>
                <a:latin typeface="Everything" pitchFamily="2" charset="0"/>
                <a:cs typeface="Times New Roman" panose="02020603050405020304" pitchFamily="18" charset="0"/>
              </a:rPr>
              <a:t>Progetto in collaborazione con Comuni e Parrocchie della Val Gandino</a:t>
            </a:r>
          </a:p>
        </p:txBody>
      </p:sp>
    </p:spTree>
    <p:extLst>
      <p:ext uri="{BB962C8B-B14F-4D97-AF65-F5344CB8AC3E}">
        <p14:creationId xmlns:p14="http://schemas.microsoft.com/office/powerpoint/2010/main" val="4016832650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3ADF1FD-57E4-4BFF-9A79-60363883D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327" y="-530680"/>
            <a:ext cx="12282701" cy="691164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0183E4-4F4C-48F8-BCD5-185A6A8EA511}"/>
              </a:ext>
            </a:extLst>
          </p:cNvPr>
          <p:cNvSpPr txBox="1"/>
          <p:nvPr/>
        </p:nvSpPr>
        <p:spPr>
          <a:xfrm>
            <a:off x="4607455" y="258684"/>
            <a:ext cx="2977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F24294B-10A3-43A8-B2FB-F909DCC376A7}"/>
              </a:ext>
            </a:extLst>
          </p:cNvPr>
          <p:cNvSpPr txBox="1"/>
          <p:nvPr/>
        </p:nvSpPr>
        <p:spPr>
          <a:xfrm>
            <a:off x="370946" y="348551"/>
            <a:ext cx="620683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0" i="0" dirty="0">
                <a:solidFill>
                  <a:srgbClr val="242A30"/>
                </a:solidFill>
                <a:effectLst/>
                <a:latin typeface="helveticaneue"/>
              </a:rPr>
              <a:t>Dal Libro del Profeta Zaccaria </a:t>
            </a:r>
          </a:p>
          <a:p>
            <a:r>
              <a:rPr lang="it-IT" sz="2400" b="0" i="0" dirty="0">
                <a:solidFill>
                  <a:srgbClr val="242A30"/>
                </a:solidFill>
                <a:effectLst/>
                <a:latin typeface="helveticaneue"/>
              </a:rPr>
              <a:t>"Vecchi e vecchie siederanno ancora nelle piazze di Gerusalemme, ognuno con il bastone in mano per la loro longevità. Le piazze della città formicoleranno di fanciulli e fanciulle, che </a:t>
            </a:r>
            <a:r>
              <a:rPr lang="it-IT" sz="2400" b="1" i="0" dirty="0">
                <a:solidFill>
                  <a:srgbClr val="D71D52"/>
                </a:solidFill>
                <a:effectLst/>
                <a:latin typeface="helveticaneue"/>
              </a:rPr>
              <a:t>giocheranno sulle sue piazze</a:t>
            </a:r>
            <a:r>
              <a:rPr lang="it-IT" sz="2400" b="0" i="0" dirty="0">
                <a:solidFill>
                  <a:srgbClr val="242A30"/>
                </a:solidFill>
                <a:effectLst/>
                <a:latin typeface="helveticaneue"/>
              </a:rPr>
              <a:t>" </a:t>
            </a:r>
            <a:r>
              <a:rPr lang="it-IT" b="0" i="0" dirty="0">
                <a:solidFill>
                  <a:srgbClr val="242A30"/>
                </a:solidFill>
                <a:effectLst/>
                <a:latin typeface="helveticaneue"/>
              </a:rPr>
              <a:t>(Zaccaria 8,4-5).</a:t>
            </a:r>
            <a:br>
              <a:rPr lang="it-IT" dirty="0"/>
            </a:br>
            <a:br>
              <a:rPr lang="it-IT" dirty="0"/>
            </a:br>
            <a:r>
              <a:rPr lang="it-IT" b="0" i="0" dirty="0">
                <a:solidFill>
                  <a:srgbClr val="242A30"/>
                </a:solidFill>
                <a:effectLst/>
                <a:latin typeface="helveticaneue"/>
              </a:rPr>
              <a:t>Un'immagine vitale di ciò che può e vuole essere la Chiesa, la comunità, l'oratorio quando la pace e la gioia abitano il suo tempo e la sua storia, quando si compie la promessa di Dio. E che cosa vuole essere il </a:t>
            </a:r>
            <a:r>
              <a:rPr lang="it-IT" b="0" i="0" dirty="0" err="1">
                <a:solidFill>
                  <a:srgbClr val="242A30"/>
                </a:solidFill>
                <a:effectLst/>
                <a:latin typeface="helveticaneue"/>
              </a:rPr>
              <a:t>Cre</a:t>
            </a:r>
            <a:r>
              <a:rPr lang="it-IT" b="0" i="0" dirty="0">
                <a:solidFill>
                  <a:srgbClr val="242A30"/>
                </a:solidFill>
                <a:effectLst/>
                <a:latin typeface="helveticaneue"/>
              </a:rPr>
              <a:t>-Grest, in fondo, se non questa </a:t>
            </a:r>
            <a:r>
              <a:rPr lang="it-IT" b="1" i="0" dirty="0">
                <a:solidFill>
                  <a:srgbClr val="D71D52"/>
                </a:solidFill>
                <a:effectLst/>
                <a:latin typeface="helveticaneue"/>
              </a:rPr>
              <a:t>esperienza promettente di un incontro</a:t>
            </a:r>
            <a:r>
              <a:rPr lang="it-IT" b="0" i="0" dirty="0">
                <a:solidFill>
                  <a:srgbClr val="242A30"/>
                </a:solidFill>
                <a:effectLst/>
                <a:latin typeface="helveticaneue"/>
              </a:rPr>
              <a:t> tra le generazioni, di un dialogo tra grandi e piccoli, di accoglienza per tutti!</a:t>
            </a:r>
            <a:br>
              <a:rPr lang="it-IT" dirty="0"/>
            </a:br>
            <a:br>
              <a:rPr lang="it-IT" dirty="0"/>
            </a:br>
            <a:r>
              <a:rPr lang="it-IT" b="0" i="0" dirty="0">
                <a:solidFill>
                  <a:srgbClr val="242A30"/>
                </a:solidFill>
                <a:effectLst/>
                <a:latin typeface="helveticaneue"/>
              </a:rPr>
              <a:t>L'invito allora, è di spalancare i cancelli dell'oratorio, di uscire sul territorio, di abitare la storia e di far incontrare la vita vera ai bambini e ai preadolescenti del </a:t>
            </a:r>
            <a:r>
              <a:rPr lang="it-IT" b="0" i="0" dirty="0" err="1">
                <a:solidFill>
                  <a:srgbClr val="242A30"/>
                </a:solidFill>
                <a:effectLst/>
                <a:latin typeface="helveticaneue"/>
              </a:rPr>
              <a:t>Cre</a:t>
            </a:r>
            <a:r>
              <a:rPr lang="it-IT" b="0" i="0" dirty="0">
                <a:solidFill>
                  <a:srgbClr val="242A30"/>
                </a:solidFill>
                <a:effectLst/>
                <a:latin typeface="helveticaneue"/>
              </a:rPr>
              <a:t>-Grest... e perché non farlo davvero?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EEB838C-83EE-475C-B967-EA9BD0B84D53}"/>
              </a:ext>
            </a:extLst>
          </p:cNvPr>
          <p:cNvSpPr txBox="1"/>
          <p:nvPr/>
        </p:nvSpPr>
        <p:spPr>
          <a:xfrm>
            <a:off x="6731669" y="5869088"/>
            <a:ext cx="53433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400" b="0" i="0" cap="all" dirty="0">
                <a:solidFill>
                  <a:srgbClr val="D71D52"/>
                </a:solidFill>
                <a:effectLst/>
                <a:latin typeface="Volvo Broad Pro" panose="02000606020000020004" pitchFamily="50" charset="0"/>
              </a:rPr>
              <a:t>GIOCHERANNO SULLE SUE PIAZZE</a:t>
            </a:r>
            <a:endParaRPr lang="it-IT" sz="4400" dirty="0">
              <a:latin typeface="Volvo Broad Pro" panose="02000606020000020004" pitchFamily="50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D04E0C6-3F05-4AF7-839F-3BD19EA531F6}"/>
              </a:ext>
            </a:extLst>
          </p:cNvPr>
          <p:cNvSpPr txBox="1"/>
          <p:nvPr/>
        </p:nvSpPr>
        <p:spPr>
          <a:xfrm>
            <a:off x="8801100" y="3283765"/>
            <a:ext cx="310242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it-IT" dirty="0"/>
            </a:br>
            <a:r>
              <a:rPr lang="it-IT" b="0" i="0" dirty="0">
                <a:solidFill>
                  <a:srgbClr val="242A30"/>
                </a:solidFill>
                <a:effectLst/>
                <a:latin typeface="helveticaneue"/>
              </a:rPr>
              <a:t>Giochiamo per il paese, abitiamo le piazze, rendiamo le strade </a:t>
            </a:r>
            <a:r>
              <a:rPr lang="it-IT" b="1" i="0" dirty="0">
                <a:solidFill>
                  <a:srgbClr val="D71D52"/>
                </a:solidFill>
                <a:effectLst/>
                <a:latin typeface="helveticaneue"/>
              </a:rPr>
              <a:t>luoghi di incontro, più che di semplice passaggio</a:t>
            </a:r>
            <a:r>
              <a:rPr lang="it-IT" b="0" i="0" dirty="0">
                <a:solidFill>
                  <a:srgbClr val="242A30"/>
                </a:solidFill>
                <a:effectLst/>
                <a:latin typeface="helveticaneue"/>
              </a:rPr>
              <a:t>, coinvolgendo la comunità... giocando e divertendoci!</a:t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204823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0183E4-4F4C-48F8-BCD5-185A6A8EA511}"/>
              </a:ext>
            </a:extLst>
          </p:cNvPr>
          <p:cNvSpPr txBox="1"/>
          <p:nvPr/>
        </p:nvSpPr>
        <p:spPr>
          <a:xfrm>
            <a:off x="4607455" y="258684"/>
            <a:ext cx="2977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EC7B8A20-8D44-4150-839E-E92B9EE81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54" y="1012427"/>
            <a:ext cx="4233186" cy="4233186"/>
          </a:xfrm>
          <a:prstGeom prst="rect">
            <a:avLst/>
          </a:prstGeom>
        </p:spPr>
      </p:pic>
      <p:pic>
        <p:nvPicPr>
          <p:cNvPr id="3" name="Immagine 2" descr="Immagine che contiene persona, erba, esterni, posando&#10;&#10;Descrizione generata automaticamente">
            <a:extLst>
              <a:ext uri="{FF2B5EF4-FFF2-40B4-BE49-F238E27FC236}">
                <a16:creationId xmlns:a16="http://schemas.microsoft.com/office/drawing/2014/main" id="{06F65348-3573-4160-A2C8-AEEF1FC89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794"/>
            <a:ext cx="7331242" cy="488749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B9121552-0EF3-47ED-ACA1-47E5DCB2F7CE}"/>
              </a:ext>
            </a:extLst>
          </p:cNvPr>
          <p:cNvSpPr txBox="1"/>
          <p:nvPr/>
        </p:nvSpPr>
        <p:spPr>
          <a:xfrm>
            <a:off x="2963320" y="4737268"/>
            <a:ext cx="62653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500" spc="600" dirty="0" err="1">
                <a:solidFill>
                  <a:srgbClr val="D71D52"/>
                </a:solidFill>
                <a:latin typeface="Volvo Broad Pro" panose="02000606020000020004" pitchFamily="50" charset="0"/>
              </a:rPr>
              <a:t>orenga</a:t>
            </a:r>
            <a:r>
              <a:rPr lang="it-IT" sz="11500" spc="600" dirty="0">
                <a:latin typeface="Volvo Broad Pro" panose="02000606020000020004" pitchFamily="50" charset="0"/>
              </a:rPr>
              <a:t> </a:t>
            </a:r>
            <a:r>
              <a:rPr lang="it-IT" sz="11500" spc="600" dirty="0">
                <a:solidFill>
                  <a:srgbClr val="FBB714"/>
                </a:solidFill>
                <a:latin typeface="Volvo Broad Pro" panose="02000606020000020004" pitchFamily="50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113084579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5287827" y="638428"/>
            <a:ext cx="2449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date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F0474A8-5CD3-4329-AAF4-B3339575CF9B}"/>
              </a:ext>
            </a:extLst>
          </p:cNvPr>
          <p:cNvSpPr txBox="1"/>
          <p:nvPr/>
        </p:nvSpPr>
        <p:spPr>
          <a:xfrm>
            <a:off x="0" y="2334675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dirty="0">
                <a:solidFill>
                  <a:srgbClr val="D71D52"/>
                </a:solidFill>
                <a:latin typeface="Volvo Broad Pro" panose="02000606020000020004" pitchFamily="50" charset="0"/>
              </a:rPr>
              <a:t>25-26-27 luglio </a:t>
            </a:r>
            <a:r>
              <a:rPr lang="it-IT" sz="8000" dirty="0">
                <a:solidFill>
                  <a:srgbClr val="159A92"/>
                </a:solidFill>
                <a:latin typeface="Volvo Broad Pro" panose="02000606020000020004" pitchFamily="50" charset="0"/>
              </a:rPr>
              <a:t>3 - 4 elementare</a:t>
            </a:r>
          </a:p>
          <a:p>
            <a:pPr algn="ctr"/>
            <a:r>
              <a:rPr lang="it-IT" sz="8000" dirty="0">
                <a:solidFill>
                  <a:srgbClr val="D71D52"/>
                </a:solidFill>
                <a:latin typeface="Volvo Broad Pro" panose="02000606020000020004" pitchFamily="50" charset="0"/>
              </a:rPr>
              <a:t>28-29-30-31 luglio </a:t>
            </a:r>
            <a:r>
              <a:rPr lang="it-IT" sz="8000" dirty="0">
                <a:solidFill>
                  <a:srgbClr val="159A92"/>
                </a:solidFill>
                <a:latin typeface="Volvo Broad Pro" panose="02000606020000020004" pitchFamily="50" charset="0"/>
              </a:rPr>
              <a:t>5 </a:t>
            </a:r>
            <a:r>
              <a:rPr lang="it-IT" sz="8000" dirty="0" err="1">
                <a:solidFill>
                  <a:srgbClr val="159A92"/>
                </a:solidFill>
                <a:latin typeface="Volvo Broad Pro" panose="02000606020000020004" pitchFamily="50" charset="0"/>
              </a:rPr>
              <a:t>ele</a:t>
            </a:r>
            <a:r>
              <a:rPr lang="it-IT" sz="8000" dirty="0">
                <a:solidFill>
                  <a:srgbClr val="159A92"/>
                </a:solidFill>
                <a:latin typeface="Volvo Broad Pro" panose="02000606020000020004" pitchFamily="50" charset="0"/>
              </a:rPr>
              <a:t> – 1 media</a:t>
            </a:r>
          </a:p>
          <a:p>
            <a:pPr algn="ctr"/>
            <a:r>
              <a:rPr lang="it-IT" sz="8000">
                <a:solidFill>
                  <a:srgbClr val="D71D52"/>
                </a:solidFill>
                <a:latin typeface="Volvo Broad Pro" panose="02000606020000020004" pitchFamily="50" charset="0"/>
              </a:rPr>
              <a:t>2-3-4-5-6 </a:t>
            </a:r>
            <a:r>
              <a:rPr lang="it-IT" sz="8000" dirty="0">
                <a:solidFill>
                  <a:srgbClr val="D71D52"/>
                </a:solidFill>
                <a:latin typeface="Volvo Broad Pro" panose="02000606020000020004" pitchFamily="50" charset="0"/>
              </a:rPr>
              <a:t>agosto </a:t>
            </a:r>
            <a:r>
              <a:rPr lang="it-IT" sz="8000" dirty="0">
                <a:solidFill>
                  <a:srgbClr val="159A92"/>
                </a:solidFill>
                <a:latin typeface="Volvo Broad Pro" panose="02000606020000020004" pitchFamily="50" charset="0"/>
              </a:rPr>
              <a:t>2 – 3 media</a:t>
            </a:r>
          </a:p>
          <a:p>
            <a:pPr algn="ctr"/>
            <a:endParaRPr lang="it-IT" sz="8000" dirty="0">
              <a:solidFill>
                <a:srgbClr val="159A92"/>
              </a:solidFill>
              <a:latin typeface="Volvo Broad Pro" panose="02000606020000020004" pitchFamily="50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pic>
        <p:nvPicPr>
          <p:cNvPr id="2050" name="Picture 2" descr="Vettoriale - 12 Giugno. Icona Di Calendario Giornaliero Piatta Vettoriale.  Data E Ora, Giorno, Mese 2018. Festività. Stagione. Image 86629534.">
            <a:extLst>
              <a:ext uri="{FF2B5EF4-FFF2-40B4-BE49-F238E27FC236}">
                <a16:creationId xmlns:a16="http://schemas.microsoft.com/office/drawing/2014/main" id="{4C0DB7B0-70FA-48A4-8F09-112440ED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444" y1="52444" x2="59556" y2="67111"/>
                        <a14:foregroundMark x1="59556" y1="67111" x2="42222" y2="52444"/>
                        <a14:foregroundMark x1="42222" y1="52444" x2="37333" y2="53778"/>
                        <a14:foregroundMark x1="48444" y1="47111" x2="64000" y2="64444"/>
                        <a14:foregroundMark x1="64000" y1="64444" x2="64000" y2="6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427" y="638428"/>
            <a:ext cx="1647261" cy="16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egnaposto numero diapositiva 10">
            <a:extLst>
              <a:ext uri="{FF2B5EF4-FFF2-40B4-BE49-F238E27FC236}">
                <a16:creationId xmlns:a16="http://schemas.microsoft.com/office/drawing/2014/main" id="{B3BF2644-C2D2-4ED7-A904-1545B3B2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31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618936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ilhouette&#10;&#10;Descrizione generata automaticamente">
            <a:extLst>
              <a:ext uri="{FF2B5EF4-FFF2-40B4-BE49-F238E27FC236}">
                <a16:creationId xmlns:a16="http://schemas.microsoft.com/office/drawing/2014/main" id="{27C9EF9B-4067-4436-8E05-71A0B7444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33" y="251206"/>
            <a:ext cx="2008414" cy="200841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0" y="1943921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Composizione gruppi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A5433DBB-E6D2-4A0B-B86B-006F8580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32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50683D-3B1E-43C3-8405-3BAB44921420}"/>
              </a:ext>
            </a:extLst>
          </p:cNvPr>
          <p:cNvSpPr txBox="1"/>
          <p:nvPr/>
        </p:nvSpPr>
        <p:spPr>
          <a:xfrm>
            <a:off x="280652" y="2669663"/>
            <a:ext cx="11153775" cy="255454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endParaRPr lang="it-IT" sz="4000" spc="300" dirty="0">
              <a:solidFill>
                <a:srgbClr val="D71D52"/>
              </a:solidFill>
              <a:latin typeface="Volvo Broad Pro" panose="02000606020000020004" pitchFamily="50" charset="0"/>
            </a:endParaRPr>
          </a:p>
          <a:p>
            <a:pPr algn="ctr"/>
            <a:r>
              <a:rPr lang="it-IT" sz="4000" spc="300" dirty="0">
                <a:solidFill>
                  <a:srgbClr val="D71D52"/>
                </a:solidFill>
                <a:latin typeface="Volvo Broad Pro" panose="02000606020000020004" pitchFamily="50" charset="0"/>
              </a:rPr>
              <a:t>Max 20 bambini/e – ragazzi/e</a:t>
            </a:r>
          </a:p>
          <a:p>
            <a:pPr algn="ctr"/>
            <a:r>
              <a:rPr lang="it-IT" sz="4000" spc="300" dirty="0">
                <a:solidFill>
                  <a:srgbClr val="F37321"/>
                </a:solidFill>
                <a:latin typeface="Volvo Broad Pro" panose="02000606020000020004" pitchFamily="50" charset="0"/>
              </a:rPr>
              <a:t>Un educatore maggiorenne</a:t>
            </a:r>
          </a:p>
          <a:p>
            <a:pPr algn="ctr"/>
            <a:r>
              <a:rPr lang="it-IT" sz="40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5 - Animatori 3/4 </a:t>
            </a:r>
            <a:r>
              <a:rPr lang="it-IT" sz="4000" spc="300" dirty="0" err="1">
                <a:solidFill>
                  <a:srgbClr val="159A92"/>
                </a:solidFill>
                <a:latin typeface="Volvo Broad Pro" panose="02000606020000020004" pitchFamily="50" charset="0"/>
              </a:rPr>
              <a:t>sup</a:t>
            </a:r>
            <a:r>
              <a:rPr lang="it-IT" sz="40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039838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03054BAC-271A-438B-90AE-FD87068520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7" t="20119" r="12157" b="28809"/>
          <a:stretch/>
        </p:blipFill>
        <p:spPr>
          <a:xfrm>
            <a:off x="4760095" y="336592"/>
            <a:ext cx="2194891" cy="171513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73478" y="1808828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educatori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A5433DBB-E6D2-4A0B-B86B-006F8580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33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50683D-3B1E-43C3-8405-3BAB44921420}"/>
              </a:ext>
            </a:extLst>
          </p:cNvPr>
          <p:cNvSpPr txBox="1"/>
          <p:nvPr/>
        </p:nvSpPr>
        <p:spPr>
          <a:xfrm>
            <a:off x="0" y="2759229"/>
            <a:ext cx="12192000" cy="378565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it-IT" sz="4000" b="0" kern="1200" spc="300" dirty="0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Sara </a:t>
            </a:r>
            <a:r>
              <a:rPr lang="it-IT" sz="4000" b="0" kern="1200" spc="300" dirty="0" err="1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beccarelli</a:t>
            </a:r>
            <a:endParaRPr lang="it-IT" sz="4000" b="0" kern="1200" spc="300" dirty="0">
              <a:solidFill>
                <a:srgbClr val="D71D52"/>
              </a:solidFill>
              <a:latin typeface="Volvo Broad Pro" panose="02000606020000020004" pitchFamily="50" charset="0"/>
              <a:ea typeface="+mn-ea"/>
              <a:cs typeface="+mn-cs"/>
            </a:endParaRPr>
          </a:p>
          <a:p>
            <a:pPr algn="ctr"/>
            <a:r>
              <a:rPr lang="it-IT" sz="40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Sara canali</a:t>
            </a:r>
          </a:p>
          <a:p>
            <a:pPr algn="ctr"/>
            <a:r>
              <a:rPr lang="it-IT" sz="4000" spc="300" dirty="0">
                <a:solidFill>
                  <a:srgbClr val="FBB714"/>
                </a:solidFill>
                <a:latin typeface="Volvo Broad Pro" panose="02000606020000020004" pitchFamily="50" charset="0"/>
              </a:rPr>
              <a:t>Davide aresi</a:t>
            </a:r>
          </a:p>
          <a:p>
            <a:pPr algn="ctr"/>
            <a:r>
              <a:rPr lang="it-IT" sz="4000" spc="300" dirty="0">
                <a:solidFill>
                  <a:srgbClr val="FBB714"/>
                </a:solidFill>
                <a:latin typeface="Volvo Broad Pro" panose="02000606020000020004" pitchFamily="50" charset="0"/>
              </a:rPr>
              <a:t>Don Manuel - </a:t>
            </a:r>
            <a:r>
              <a:rPr lang="it-IT" sz="4000" spc="300" dirty="0">
                <a:solidFill>
                  <a:srgbClr val="D71D52"/>
                </a:solidFill>
                <a:latin typeface="Volvo Broad Pro" panose="02000606020000020004" pitchFamily="50" charset="0"/>
              </a:rPr>
              <a:t>Referente covid</a:t>
            </a:r>
          </a:p>
          <a:p>
            <a:pPr algn="ctr"/>
            <a:r>
              <a:rPr lang="it-IT" sz="4000" b="0" kern="1200" spc="300" dirty="0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Cuoche </a:t>
            </a:r>
            <a:r>
              <a:rPr lang="it-IT" sz="4000" b="0" kern="1200" spc="300" dirty="0">
                <a:solidFill>
                  <a:srgbClr val="159A92"/>
                </a:solidFill>
                <a:latin typeface="Volvo Broad Pro" panose="02000606020000020004" pitchFamily="50" charset="0"/>
                <a:ea typeface="+mn-ea"/>
                <a:cs typeface="+mn-cs"/>
              </a:rPr>
              <a:t>silvia – Alessandra – Antonella</a:t>
            </a:r>
          </a:p>
          <a:p>
            <a:pPr algn="ctr"/>
            <a:endParaRPr lang="it-IT" sz="4000" spc="300" dirty="0">
              <a:solidFill>
                <a:srgbClr val="D71D52"/>
              </a:solidFill>
              <a:latin typeface="Volvo Broad Pro" panose="02000606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14658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2CFA564D-F298-4FEE-89CA-F866691341DD}"/>
              </a:ext>
            </a:extLst>
          </p:cNvPr>
          <p:cNvGrpSpPr/>
          <p:nvPr/>
        </p:nvGrpSpPr>
        <p:grpSpPr>
          <a:xfrm>
            <a:off x="4077790" y="760432"/>
            <a:ext cx="4036421" cy="1317449"/>
            <a:chOff x="3608475" y="1807096"/>
            <a:chExt cx="4036421" cy="1317449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834853C-7AE5-4935-9242-1C941C00F515}"/>
                </a:ext>
              </a:extLst>
            </p:cNvPr>
            <p:cNvSpPr txBox="1"/>
            <p:nvPr/>
          </p:nvSpPr>
          <p:spPr>
            <a:xfrm>
              <a:off x="4547103" y="1911822"/>
              <a:ext cx="309779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6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costi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C0DB7B0-70FA-48A4-8F09-112440ED3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08475" y="1807096"/>
              <a:ext cx="1317449" cy="1317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Segnaposto numero diapositiva 10">
            <a:extLst>
              <a:ext uri="{FF2B5EF4-FFF2-40B4-BE49-F238E27FC236}">
                <a16:creationId xmlns:a16="http://schemas.microsoft.com/office/drawing/2014/main" id="{41549CD8-D881-4351-9E67-C14BBA0F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34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graphicFrame>
        <p:nvGraphicFramePr>
          <p:cNvPr id="4" name="Tabella 7">
            <a:extLst>
              <a:ext uri="{FF2B5EF4-FFF2-40B4-BE49-F238E27FC236}">
                <a16:creationId xmlns:a16="http://schemas.microsoft.com/office/drawing/2014/main" id="{0D473C2A-D522-4FE2-B11F-ABE316F1A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429929"/>
              </p:ext>
            </p:extLst>
          </p:nvPr>
        </p:nvGraphicFramePr>
        <p:xfrm>
          <a:off x="612321" y="669472"/>
          <a:ext cx="10744200" cy="6032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6050">
                  <a:extLst>
                    <a:ext uri="{9D8B030D-6E8A-4147-A177-3AD203B41FA5}">
                      <a16:colId xmlns:a16="http://schemas.microsoft.com/office/drawing/2014/main" val="643322316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104902080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3983458512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3477769467"/>
                    </a:ext>
                  </a:extLst>
                </a:gridCol>
              </a:tblGrid>
              <a:tr h="820152">
                <a:tc>
                  <a:txBody>
                    <a:bodyPr/>
                    <a:lstStyle/>
                    <a:p>
                      <a:pPr algn="ctr"/>
                      <a:r>
                        <a:rPr lang="it-IT" sz="36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Periodo</a:t>
                      </a:r>
                      <a:r>
                        <a:rPr lang="it-IT" sz="36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B71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gruppo</a:t>
                      </a:r>
                      <a:endParaRPr lang="it-IT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9A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36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costo</a:t>
                      </a:r>
                      <a:endParaRPr lang="it-IT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3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600" b="0" kern="1200" spc="300" dirty="0">
                          <a:solidFill>
                            <a:schemeClr val="bg1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Massimo posti</a:t>
                      </a:r>
                      <a:r>
                        <a:rPr lang="it-IT" sz="3600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1D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748666"/>
                  </a:ext>
                </a:extLst>
              </a:tr>
              <a:tr h="1441116">
                <a:tc>
                  <a:txBody>
                    <a:bodyPr/>
                    <a:lstStyle/>
                    <a:p>
                      <a:r>
                        <a:rPr lang="it-IT" sz="54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</a:rPr>
                        <a:t>25-26-27 luglio</a:t>
                      </a:r>
                      <a:endParaRPr lang="it-IT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5400" dirty="0">
                          <a:solidFill>
                            <a:srgbClr val="159A92"/>
                          </a:solidFill>
                          <a:latin typeface="Volvo Broad Pro" panose="02000606020000020004" pitchFamily="50" charset="0"/>
                        </a:rPr>
                        <a:t>3 - 4 elementare</a:t>
                      </a:r>
                      <a:endParaRPr lang="it-IT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54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€ 60</a:t>
                      </a:r>
                      <a:endParaRPr lang="it-IT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5400" b="0" kern="1200" spc="300" dirty="0">
                          <a:solidFill>
                            <a:srgbClr val="FBB714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20 ragazzi/e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430568"/>
                  </a:ext>
                </a:extLst>
              </a:tr>
              <a:tr h="1441116">
                <a:tc>
                  <a:txBody>
                    <a:bodyPr/>
                    <a:lstStyle/>
                    <a:p>
                      <a:r>
                        <a:rPr lang="it-IT" sz="54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</a:rPr>
                        <a:t>28-29-30-31 luglio </a:t>
                      </a:r>
                      <a:endParaRPr lang="it-IT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5400" dirty="0">
                          <a:solidFill>
                            <a:srgbClr val="159A92"/>
                          </a:solidFill>
                          <a:latin typeface="Volvo Broad Pro" panose="02000606020000020004" pitchFamily="50" charset="0"/>
                        </a:rPr>
                        <a:t>5 </a:t>
                      </a:r>
                      <a:r>
                        <a:rPr lang="it-IT" sz="5400" dirty="0" err="1">
                          <a:solidFill>
                            <a:srgbClr val="159A92"/>
                          </a:solidFill>
                          <a:latin typeface="Volvo Broad Pro" panose="02000606020000020004" pitchFamily="50" charset="0"/>
                        </a:rPr>
                        <a:t>ele</a:t>
                      </a:r>
                      <a:r>
                        <a:rPr lang="it-IT" sz="5400" dirty="0">
                          <a:solidFill>
                            <a:srgbClr val="159A92"/>
                          </a:solidFill>
                          <a:latin typeface="Volvo Broad Pro" panose="02000606020000020004" pitchFamily="50" charset="0"/>
                        </a:rPr>
                        <a:t> – 1 media</a:t>
                      </a:r>
                      <a:endParaRPr lang="it-IT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54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€ 80</a:t>
                      </a:r>
                      <a:endParaRPr lang="it-IT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5400" b="0" kern="1200" spc="300" dirty="0">
                          <a:solidFill>
                            <a:srgbClr val="FBB714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20 ragazzi/e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734468"/>
                  </a:ext>
                </a:extLst>
              </a:tr>
              <a:tr h="1441116">
                <a:tc>
                  <a:txBody>
                    <a:bodyPr/>
                    <a:lstStyle/>
                    <a:p>
                      <a:r>
                        <a:rPr lang="it-IT" sz="54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</a:rPr>
                        <a:t>2-3-4-5-6 agosto </a:t>
                      </a:r>
                      <a:endParaRPr lang="it-IT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5400" dirty="0">
                          <a:solidFill>
                            <a:srgbClr val="159A92"/>
                          </a:solidFill>
                          <a:latin typeface="Volvo Broad Pro" panose="02000606020000020004" pitchFamily="50" charset="0"/>
                        </a:rPr>
                        <a:t>2 – 3 media</a:t>
                      </a:r>
                      <a:endParaRPr lang="it-IT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5400" b="0" kern="1200" spc="300" dirty="0">
                          <a:solidFill>
                            <a:srgbClr val="D71D52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€ 100</a:t>
                      </a:r>
                      <a:endParaRPr lang="it-IT" sz="5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5400" b="0" kern="1200" spc="300" dirty="0">
                          <a:solidFill>
                            <a:srgbClr val="FBB714"/>
                          </a:solidFill>
                          <a:latin typeface="Volvo Broad Pro" panose="02000606020000020004" pitchFamily="50" charset="0"/>
                          <a:ea typeface="+mn-ea"/>
                          <a:cs typeface="+mn-cs"/>
                        </a:rPr>
                        <a:t>20 ragazzi/e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06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2955536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-1" y="618825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organizzazione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A5433DBB-E6D2-4A0B-B86B-006F8580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35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50683D-3B1E-43C3-8405-3BAB44921420}"/>
              </a:ext>
            </a:extLst>
          </p:cNvPr>
          <p:cNvSpPr txBox="1"/>
          <p:nvPr/>
        </p:nvSpPr>
        <p:spPr>
          <a:xfrm>
            <a:off x="0" y="1918308"/>
            <a:ext cx="12192000" cy="563231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it-IT" sz="4000" b="0" kern="1200" spc="300" dirty="0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giochi </a:t>
            </a:r>
            <a:r>
              <a:rPr lang="it-IT" sz="40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all’aperto</a:t>
            </a:r>
            <a:endParaRPr lang="it-IT" sz="4000" b="0" kern="1200" spc="300" dirty="0">
              <a:solidFill>
                <a:srgbClr val="159A92"/>
              </a:solidFill>
              <a:latin typeface="Volvo Broad Pro" panose="02000606020000020004" pitchFamily="50" charset="0"/>
              <a:ea typeface="+mn-ea"/>
              <a:cs typeface="+mn-cs"/>
            </a:endParaRPr>
          </a:p>
          <a:p>
            <a:pPr algn="ctr"/>
            <a:r>
              <a:rPr lang="it-IT" sz="4000" b="0" kern="1200" spc="300" dirty="0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Pranzo </a:t>
            </a:r>
            <a:r>
              <a:rPr lang="it-IT" sz="40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all’aperto e</a:t>
            </a:r>
            <a:r>
              <a:rPr lang="it-IT" sz="4000" b="0" kern="1200" spc="300" dirty="0">
                <a:solidFill>
                  <a:srgbClr val="159A92"/>
                </a:solidFill>
                <a:latin typeface="Volvo Broad Pro" panose="02000606020000020004" pitchFamily="50" charset="0"/>
                <a:ea typeface="+mn-ea"/>
                <a:cs typeface="+mn-cs"/>
              </a:rPr>
              <a:t> secondo le disposizioni</a:t>
            </a:r>
          </a:p>
          <a:p>
            <a:pPr algn="ctr"/>
            <a:r>
              <a:rPr lang="it-IT" sz="4000" b="0" kern="1200" spc="300" dirty="0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stanze </a:t>
            </a:r>
            <a:r>
              <a:rPr lang="it-IT" sz="4000" b="0" kern="1200" spc="300" dirty="0">
                <a:solidFill>
                  <a:srgbClr val="159A92"/>
                </a:solidFill>
                <a:latin typeface="Volvo Broad Pro" panose="02000606020000020004" pitchFamily="50" charset="0"/>
                <a:ea typeface="+mn-ea"/>
                <a:cs typeface="+mn-cs"/>
              </a:rPr>
              <a:t>4 per camera, secondo le disposizioni</a:t>
            </a:r>
          </a:p>
          <a:p>
            <a:pPr algn="ctr"/>
            <a:r>
              <a:rPr lang="it-IT" sz="4000" b="0" kern="1200" spc="300" dirty="0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mascherina </a:t>
            </a:r>
            <a:r>
              <a:rPr lang="it-IT" sz="4000" b="0" kern="1200" spc="300" dirty="0">
                <a:solidFill>
                  <a:srgbClr val="159A92"/>
                </a:solidFill>
                <a:latin typeface="Volvo Broad Pro" panose="02000606020000020004" pitchFamily="50" charset="0"/>
                <a:ea typeface="+mn-ea"/>
                <a:cs typeface="+mn-cs"/>
              </a:rPr>
              <a:t>spazi interni e all’esterno dove </a:t>
            </a:r>
            <a:r>
              <a:rPr lang="it-IT" sz="40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ne</a:t>
            </a:r>
            <a:r>
              <a:rPr lang="it-IT" sz="4000" b="0" kern="1200" spc="300" dirty="0">
                <a:solidFill>
                  <a:srgbClr val="159A92"/>
                </a:solidFill>
                <a:latin typeface="Volvo Broad Pro" panose="02000606020000020004" pitchFamily="50" charset="0"/>
                <a:ea typeface="+mn-ea"/>
                <a:cs typeface="+mn-cs"/>
              </a:rPr>
              <a:t>cessario</a:t>
            </a:r>
          </a:p>
          <a:p>
            <a:pPr algn="ctr"/>
            <a:r>
              <a:rPr lang="it-IT" sz="4000" b="0" kern="1200" spc="300" dirty="0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tampone </a:t>
            </a:r>
            <a:r>
              <a:rPr lang="it-IT" sz="4000" b="0" kern="1200" spc="300" dirty="0">
                <a:solidFill>
                  <a:srgbClr val="FBB714"/>
                </a:solidFill>
                <a:latin typeface="Volvo Broad Pro" panose="02000606020000020004" pitchFamily="50" charset="0"/>
                <a:ea typeface="+mn-ea"/>
                <a:cs typeface="+mn-cs"/>
              </a:rPr>
              <a:t>richiesto</a:t>
            </a:r>
            <a:r>
              <a:rPr lang="it-IT" sz="4000" b="0" kern="1200" spc="300" dirty="0">
                <a:solidFill>
                  <a:srgbClr val="159A92"/>
                </a:solidFill>
                <a:latin typeface="Volvo Broad Pro" panose="02000606020000020004" pitchFamily="50" charset="0"/>
                <a:ea typeface="+mn-ea"/>
                <a:cs typeface="+mn-cs"/>
              </a:rPr>
              <a:t>, tampone veloce, 24 ore prima della partenza</a:t>
            </a:r>
          </a:p>
          <a:p>
            <a:pPr algn="ctr"/>
            <a:r>
              <a:rPr lang="it-IT" sz="4000" b="0" kern="1200" spc="300" dirty="0">
                <a:solidFill>
                  <a:srgbClr val="D71D52"/>
                </a:solidFill>
                <a:latin typeface="Volvo Broad Pro" panose="02000606020000020004" pitchFamily="50" charset="0"/>
                <a:ea typeface="+mn-ea"/>
                <a:cs typeface="+mn-cs"/>
              </a:rPr>
              <a:t>preghiera </a:t>
            </a:r>
            <a:r>
              <a:rPr lang="it-IT" sz="4000" spc="300" dirty="0">
                <a:solidFill>
                  <a:srgbClr val="159A92"/>
                </a:solidFill>
                <a:latin typeface="Volvo Broad Pro" panose="02000606020000020004" pitchFamily="50" charset="0"/>
              </a:rPr>
              <a:t>all’aperto</a:t>
            </a:r>
            <a:endParaRPr lang="it-IT" sz="4000" b="0" kern="1200" spc="300" dirty="0">
              <a:solidFill>
                <a:srgbClr val="159A92"/>
              </a:solidFill>
              <a:latin typeface="Volvo Broad Pro" panose="02000606020000020004" pitchFamily="50" charset="0"/>
              <a:ea typeface="+mn-ea"/>
              <a:cs typeface="+mn-cs"/>
            </a:endParaRPr>
          </a:p>
          <a:p>
            <a:pPr algn="ctr"/>
            <a:endParaRPr lang="it-IT" sz="4000" spc="300" dirty="0">
              <a:solidFill>
                <a:srgbClr val="159A92"/>
              </a:solidFill>
              <a:latin typeface="Volvo Broad Pro" panose="02000606020000020004" pitchFamily="50" charset="0"/>
            </a:endParaRPr>
          </a:p>
          <a:p>
            <a:pPr algn="ctr"/>
            <a:endParaRPr lang="it-IT" sz="4000" spc="300" dirty="0">
              <a:solidFill>
                <a:srgbClr val="159A92"/>
              </a:solidFill>
              <a:latin typeface="Volvo Broad Pro" panose="02000606020000020004" pitchFamily="50" charset="0"/>
            </a:endParaRPr>
          </a:p>
          <a:p>
            <a:pPr algn="ctr"/>
            <a:endParaRPr lang="it-IT" sz="4000" spc="300" dirty="0">
              <a:solidFill>
                <a:srgbClr val="159A92"/>
              </a:solidFill>
              <a:latin typeface="Volvo Broad Pro" panose="02000606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46572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8C3A41C-0570-4C5D-AB79-8F3046CF0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22" y="3457575"/>
            <a:ext cx="2857500" cy="2857500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304B72BC-10AD-4917-A965-114E890DB2C0}"/>
              </a:ext>
            </a:extLst>
          </p:cNvPr>
          <p:cNvGrpSpPr/>
          <p:nvPr/>
        </p:nvGrpSpPr>
        <p:grpSpPr>
          <a:xfrm>
            <a:off x="2890567" y="923042"/>
            <a:ext cx="6410867" cy="1317449"/>
            <a:chOff x="4517294" y="923042"/>
            <a:chExt cx="6410867" cy="1317449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1834853C-7AE5-4935-9242-1C941C00F515}"/>
                </a:ext>
              </a:extLst>
            </p:cNvPr>
            <p:cNvSpPr txBox="1"/>
            <p:nvPr/>
          </p:nvSpPr>
          <p:spPr>
            <a:xfrm>
              <a:off x="5857541" y="1027768"/>
              <a:ext cx="50706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600" spc="600" dirty="0">
                  <a:solidFill>
                    <a:srgbClr val="F37321"/>
                  </a:solidFill>
                  <a:latin typeface="Volvo Broad Pro" panose="02000606020000020004" pitchFamily="50" charset="0"/>
                </a:rPr>
                <a:t>Come iscriversi</a:t>
              </a:r>
            </a:p>
          </p:txBody>
        </p: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4C0DB7B0-70FA-48A4-8F09-112440ED30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517294" y="923042"/>
              <a:ext cx="1317449" cy="1317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26A54683-0840-4FE0-BB81-371D6393E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36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C77BBFD0-A32E-4338-9DFE-3CF1C365BCBA}"/>
              </a:ext>
            </a:extLst>
          </p:cNvPr>
          <p:cNvGrpSpPr/>
          <p:nvPr/>
        </p:nvGrpSpPr>
        <p:grpSpPr>
          <a:xfrm>
            <a:off x="934137" y="2626886"/>
            <a:ext cx="3966471" cy="3837461"/>
            <a:chOff x="4112765" y="2635709"/>
            <a:chExt cx="3966471" cy="3837461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0D399592-919E-48F0-8550-19C686D2F9BC}"/>
                </a:ext>
              </a:extLst>
            </p:cNvPr>
            <p:cNvSpPr txBox="1"/>
            <p:nvPr/>
          </p:nvSpPr>
          <p:spPr>
            <a:xfrm>
              <a:off x="4112765" y="5949950"/>
              <a:ext cx="3966471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t-IT" sz="2800" spc="600" dirty="0" err="1">
                  <a:solidFill>
                    <a:srgbClr val="159A92"/>
                  </a:solidFill>
                  <a:latin typeface="Volvo Broad Pro" panose="02000606020000020004" pitchFamily="50" charset="0"/>
                </a:rPr>
                <a:t>PRE</a:t>
              </a:r>
              <a:r>
                <a:rPr lang="it-IT" sz="2800" spc="600" dirty="0">
                  <a:solidFill>
                    <a:srgbClr val="159A92"/>
                  </a:solidFill>
                  <a:latin typeface="Volvo Broad Pro" panose="02000606020000020004" pitchFamily="50" charset="0"/>
                </a:rPr>
                <a:t>–iscrizioni ONLINE</a:t>
              </a: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BF1922CD-A043-4DC2-8D6A-253B985476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5300" y="2635709"/>
              <a:ext cx="941400" cy="941400"/>
            </a:xfrm>
            <a:prstGeom prst="ellipse">
              <a:avLst/>
            </a:prstGeom>
            <a:solidFill>
              <a:srgbClr val="FBB7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  <a:r>
                <a:rPr lang="it-IT" sz="6600" spc="600" dirty="0">
                  <a:solidFill>
                    <a:schemeClr val="bg1"/>
                  </a:solidFill>
                  <a:latin typeface="Volvo Broad Pro" panose="02000606020000020004" pitchFamily="50" charset="0"/>
                </a:rPr>
                <a:t>1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D62CBDBE-74DF-4CD0-8071-C01D2FE3DC1D}"/>
              </a:ext>
            </a:extLst>
          </p:cNvPr>
          <p:cNvGrpSpPr/>
          <p:nvPr/>
        </p:nvGrpSpPr>
        <p:grpSpPr>
          <a:xfrm>
            <a:off x="6913490" y="2626885"/>
            <a:ext cx="4043512" cy="1685340"/>
            <a:chOff x="4196477" y="3000843"/>
            <a:chExt cx="4043512" cy="1685340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D0DB66B1-AD09-4F54-BC15-1D143A855EAF}"/>
                </a:ext>
              </a:extLst>
            </p:cNvPr>
            <p:cNvSpPr txBox="1"/>
            <p:nvPr/>
          </p:nvSpPr>
          <p:spPr>
            <a:xfrm>
              <a:off x="4196477" y="3978297"/>
              <a:ext cx="4043512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it-IT" sz="4000" spc="600" dirty="0">
                  <a:solidFill>
                    <a:srgbClr val="159A92"/>
                  </a:solidFill>
                  <a:latin typeface="Volvo Broad Pro" panose="02000606020000020004" pitchFamily="50" charset="0"/>
                </a:rPr>
                <a:t>SALDO E CONFERMA</a:t>
              </a:r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948DA17B-B253-4948-92C2-6CA17E6829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5300" y="3000843"/>
              <a:ext cx="941400" cy="941400"/>
            </a:xfrm>
            <a:prstGeom prst="ellipse">
              <a:avLst/>
            </a:prstGeom>
            <a:solidFill>
              <a:srgbClr val="FBB7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 </a:t>
              </a:r>
              <a:r>
                <a:rPr lang="it-IT" sz="6600" spc="600" dirty="0">
                  <a:solidFill>
                    <a:schemeClr val="bg1"/>
                  </a:solidFill>
                  <a:latin typeface="Volvo Broad Pro" panose="02000606020000020004" pitchFamily="50" charset="0"/>
                </a:rPr>
                <a:t>2</a:t>
              </a:r>
            </a:p>
          </p:txBody>
        </p: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4871573-617F-40F1-8D22-88F54169F827}"/>
              </a:ext>
            </a:extLst>
          </p:cNvPr>
          <p:cNvSpPr txBox="1"/>
          <p:nvPr/>
        </p:nvSpPr>
        <p:spPr>
          <a:xfrm>
            <a:off x="6359004" y="4317104"/>
            <a:ext cx="507062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2400" spc="600" dirty="0">
                <a:solidFill>
                  <a:srgbClr val="D71D52"/>
                </a:solidFill>
                <a:latin typeface="Volvo Broad Pro" panose="02000606020000020004" pitchFamily="50" charset="0"/>
              </a:rPr>
              <a:t>Oratorio di Gandino </a:t>
            </a:r>
          </a:p>
          <a:p>
            <a:pPr algn="ctr"/>
            <a:r>
              <a:rPr lang="it-IT" sz="2400" spc="600" dirty="0">
                <a:solidFill>
                  <a:srgbClr val="FBB714"/>
                </a:solidFill>
                <a:latin typeface="Volvo Broad Pro" panose="02000606020000020004" pitchFamily="50" charset="0"/>
              </a:rPr>
              <a:t>NEI SEGUENTI GIORNI:</a:t>
            </a:r>
          </a:p>
          <a:p>
            <a:pPr marL="342900" indent="-342900" algn="ctr">
              <a:buFontTx/>
              <a:buChar char="-"/>
            </a:pPr>
            <a:r>
              <a:rPr lang="it-IT" sz="2400" spc="600" dirty="0">
                <a:solidFill>
                  <a:srgbClr val="159A92"/>
                </a:solidFill>
                <a:latin typeface="Volvo Broad Pro" panose="02000606020000020004" pitchFamily="50" charset="0"/>
              </a:rPr>
              <a:t>17 giugno 16.30 – 21.00</a:t>
            </a:r>
          </a:p>
          <a:p>
            <a:pPr marL="342900" indent="-342900" algn="ctr">
              <a:buFontTx/>
              <a:buChar char="-"/>
            </a:pPr>
            <a:r>
              <a:rPr lang="it-IT" sz="2400" spc="600" dirty="0">
                <a:solidFill>
                  <a:srgbClr val="159A92"/>
                </a:solidFill>
                <a:latin typeface="Volvo Broad Pro" panose="02000606020000020004" pitchFamily="50" charset="0"/>
              </a:rPr>
              <a:t>18 giugno 16.30 – 21.00</a:t>
            </a:r>
          </a:p>
          <a:p>
            <a:pPr marL="342900" indent="-342900" algn="ctr">
              <a:buFontTx/>
              <a:buChar char="-"/>
            </a:pPr>
            <a:r>
              <a:rPr lang="it-IT" sz="2400" spc="600" dirty="0">
                <a:solidFill>
                  <a:srgbClr val="159A92"/>
                </a:solidFill>
                <a:latin typeface="Volvo Broad Pro" panose="02000606020000020004" pitchFamily="50" charset="0"/>
              </a:rPr>
              <a:t>19 giugno 16.30 – 18.30</a:t>
            </a:r>
          </a:p>
          <a:p>
            <a:pPr marL="342900" indent="-342900" algn="ctr">
              <a:buFontTx/>
              <a:buChar char="-"/>
            </a:pPr>
            <a:endParaRPr lang="it-IT" sz="2400" spc="600" dirty="0">
              <a:solidFill>
                <a:srgbClr val="159A92"/>
              </a:solidFill>
              <a:latin typeface="Volvo Broad Pro" panose="02000606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40380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257997" y="2497976"/>
            <a:ext cx="367600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1500" spc="300" dirty="0">
                <a:solidFill>
                  <a:srgbClr val="FBB714"/>
                </a:solidFill>
                <a:latin typeface="Everything" pitchFamily="2" charset="0"/>
                <a:cs typeface="Times New Roman" panose="02020603050405020304" pitchFamily="18" charset="0"/>
              </a:rPr>
              <a:t>Grazie!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A06F9BC-EDB7-4978-9191-048150F33A68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4A6C9C8F-DA3F-4ACD-9E57-657EF0A0E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AE3BA1-0896-4BD8-86D2-BBFA7751D2DD}"/>
              </a:ext>
            </a:extLst>
          </p:cNvPr>
          <p:cNvSpPr txBox="1"/>
          <p:nvPr/>
        </p:nvSpPr>
        <p:spPr>
          <a:xfrm>
            <a:off x="1362972" y="5417639"/>
            <a:ext cx="94660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500" spc="300" dirty="0">
                <a:solidFill>
                  <a:srgbClr val="159A92"/>
                </a:solidFill>
                <a:latin typeface="Everything" pitchFamily="2" charset="0"/>
                <a:cs typeface="Times New Roman" panose="02020603050405020304" pitchFamily="18" charset="0"/>
              </a:rPr>
              <a:t>Progetto in collaborazione con Comuni e Parrocchie della Val Gandino</a:t>
            </a:r>
          </a:p>
        </p:txBody>
      </p:sp>
    </p:spTree>
    <p:extLst>
      <p:ext uri="{BB962C8B-B14F-4D97-AF65-F5344CB8AC3E}">
        <p14:creationId xmlns:p14="http://schemas.microsoft.com/office/powerpoint/2010/main" val="3800705122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B1A0B4A2-FA7B-42AA-8A92-2398D2C10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871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4871449" y="2469113"/>
            <a:ext cx="24491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date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F0474A8-5CD3-4329-AAF4-B3339575CF9B}"/>
              </a:ext>
            </a:extLst>
          </p:cNvPr>
          <p:cNvSpPr txBox="1"/>
          <p:nvPr/>
        </p:nvSpPr>
        <p:spPr>
          <a:xfrm>
            <a:off x="2134294" y="4283387"/>
            <a:ext cx="7923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dirty="0">
                <a:solidFill>
                  <a:srgbClr val="FBB714"/>
                </a:solidFill>
                <a:latin typeface="Everything" pitchFamily="2" charset="0"/>
              </a:rPr>
              <a:t>dal</a:t>
            </a:r>
            <a:r>
              <a:rPr lang="it-IT" sz="8000" dirty="0">
                <a:solidFill>
                  <a:srgbClr val="D71D52"/>
                </a:solidFill>
                <a:latin typeface="Volvo Broad Pro" panose="02000606020000020004" pitchFamily="50" charset="0"/>
              </a:rPr>
              <a:t> 28 giugno </a:t>
            </a:r>
            <a:r>
              <a:rPr lang="it-IT" sz="8000" dirty="0">
                <a:solidFill>
                  <a:srgbClr val="FBB714"/>
                </a:solidFill>
                <a:latin typeface="Everything" pitchFamily="2" charset="0"/>
              </a:rPr>
              <a:t>al</a:t>
            </a:r>
            <a:r>
              <a:rPr lang="it-IT" sz="8000" dirty="0">
                <a:solidFill>
                  <a:srgbClr val="D71D52"/>
                </a:solidFill>
                <a:latin typeface="Volvo Broad Pro" panose="02000606020000020004" pitchFamily="50" charset="0"/>
              </a:rPr>
              <a:t> 23 luglio</a:t>
            </a:r>
            <a:endParaRPr lang="it-IT" sz="8000" dirty="0">
              <a:solidFill>
                <a:srgbClr val="FBB714"/>
              </a:solidFill>
              <a:latin typeface="Volvo Broad Pro" panose="02000606020000020004" pitchFamily="50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pic>
        <p:nvPicPr>
          <p:cNvPr id="2050" name="Picture 2" descr="Vettoriale - 12 Giugno. Icona Di Calendario Giornaliero Piatta Vettoriale.  Data E Ora, Giorno, Mese 2018. Festività. Stagione. Image 86629534.">
            <a:extLst>
              <a:ext uri="{FF2B5EF4-FFF2-40B4-BE49-F238E27FC236}">
                <a16:creationId xmlns:a16="http://schemas.microsoft.com/office/drawing/2014/main" id="{4C0DB7B0-70FA-48A4-8F09-112440ED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444" y1="52444" x2="59556" y2="67111"/>
                        <a14:foregroundMark x1="59556" y1="67111" x2="42222" y2="52444"/>
                        <a14:foregroundMark x1="42222" y1="52444" x2="37333" y2="53778"/>
                        <a14:foregroundMark x1="48444" y1="47111" x2="64000" y2="64444"/>
                        <a14:foregroundMark x1="64000" y1="64444" x2="64000" y2="6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370" y="1090644"/>
            <a:ext cx="1647261" cy="16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egnaposto numero diapositiva 10">
            <a:extLst>
              <a:ext uri="{FF2B5EF4-FFF2-40B4-BE49-F238E27FC236}">
                <a16:creationId xmlns:a16="http://schemas.microsoft.com/office/drawing/2014/main" id="{B3BF2644-C2D2-4ED7-A904-1545B3B2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4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046818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4758010" y="1954763"/>
            <a:ext cx="26759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giorni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pic>
        <p:nvPicPr>
          <p:cNvPr id="2050" name="Picture 2" descr="Vettoriale - 12 Giugno. Icona Di Calendario Giornaliero Piatta Vettoriale.  Data E Ora, Giorno, Mese 2018. Festività. Stagione. Image 86629534.">
            <a:extLst>
              <a:ext uri="{FF2B5EF4-FFF2-40B4-BE49-F238E27FC236}">
                <a16:creationId xmlns:a16="http://schemas.microsoft.com/office/drawing/2014/main" id="{4C0DB7B0-70FA-48A4-8F09-112440ED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444" y1="52444" x2="59556" y2="67111"/>
                        <a14:foregroundMark x1="59556" y1="67111" x2="42222" y2="52444"/>
                        <a14:foregroundMark x1="42222" y1="52444" x2="37333" y2="53778"/>
                        <a14:foregroundMark x1="48444" y1="47111" x2="64000" y2="64444"/>
                        <a14:foregroundMark x1="64000" y1="64444" x2="64000" y2="6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370" y="576294"/>
            <a:ext cx="1647261" cy="164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egnaposto numero diapositiva 10">
            <a:extLst>
              <a:ext uri="{FF2B5EF4-FFF2-40B4-BE49-F238E27FC236}">
                <a16:creationId xmlns:a16="http://schemas.microsoft.com/office/drawing/2014/main" id="{A9C39DF0-E540-40D0-B671-4C4AEE805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5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7C98E7E-098C-4E27-BBF5-A339294A4812}"/>
              </a:ext>
            </a:extLst>
          </p:cNvPr>
          <p:cNvSpPr txBox="1"/>
          <p:nvPr/>
        </p:nvSpPr>
        <p:spPr>
          <a:xfrm>
            <a:off x="2134294" y="3769037"/>
            <a:ext cx="7923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dirty="0">
                <a:solidFill>
                  <a:srgbClr val="FBB714"/>
                </a:solidFill>
                <a:latin typeface="Everything" pitchFamily="2" charset="0"/>
              </a:rPr>
              <a:t>dal</a:t>
            </a:r>
            <a:r>
              <a:rPr lang="it-IT" sz="8000" dirty="0">
                <a:solidFill>
                  <a:srgbClr val="D71D52"/>
                </a:solidFill>
                <a:latin typeface="Volvo Broad Pro" panose="02000606020000020004" pitchFamily="50" charset="0"/>
              </a:rPr>
              <a:t> Lunedì </a:t>
            </a:r>
            <a:r>
              <a:rPr lang="it-IT" sz="8000" dirty="0">
                <a:solidFill>
                  <a:srgbClr val="FBB714"/>
                </a:solidFill>
                <a:latin typeface="Everything" pitchFamily="2" charset="0"/>
              </a:rPr>
              <a:t>al</a:t>
            </a:r>
            <a:r>
              <a:rPr lang="it-IT" sz="8000" dirty="0">
                <a:solidFill>
                  <a:srgbClr val="D71D52"/>
                </a:solidFill>
                <a:latin typeface="Volvo Broad Pro" panose="02000606020000020004" pitchFamily="50" charset="0"/>
              </a:rPr>
              <a:t> Venerdì</a:t>
            </a:r>
            <a:endParaRPr lang="it-IT" sz="8000" dirty="0">
              <a:solidFill>
                <a:srgbClr val="FBB714"/>
              </a:solidFill>
              <a:latin typeface="Volvo Broad Pro" panose="02000606020000020004" pitchFamily="50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1EFE7F2-D03E-404B-9CDA-68C867BBA96B}"/>
              </a:ext>
            </a:extLst>
          </p:cNvPr>
          <p:cNvSpPr txBox="1"/>
          <p:nvPr/>
        </p:nvSpPr>
        <p:spPr>
          <a:xfrm>
            <a:off x="6754724" y="4872732"/>
            <a:ext cx="47043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159A92"/>
                </a:solidFill>
                <a:latin typeface="Volvo Broad Pro" panose="02000606020000020004" pitchFamily="50" charset="0"/>
              </a:rPr>
              <a:t>* I giorni di </a:t>
            </a:r>
            <a:r>
              <a:rPr lang="it-IT" sz="3200" dirty="0">
                <a:solidFill>
                  <a:srgbClr val="F37321"/>
                </a:solidFill>
                <a:latin typeface="Volvo Broad Pro" panose="02000606020000020004" pitchFamily="50" charset="0"/>
              </a:rPr>
              <a:t>gita</a:t>
            </a:r>
            <a:r>
              <a:rPr lang="it-IT" sz="3200" dirty="0">
                <a:solidFill>
                  <a:srgbClr val="159A92"/>
                </a:solidFill>
                <a:latin typeface="Volvo Broad Pro" panose="02000606020000020004" pitchFamily="50" charset="0"/>
              </a:rPr>
              <a:t> sono </a:t>
            </a:r>
            <a:r>
              <a:rPr lang="it-IT" sz="3200" dirty="0">
                <a:solidFill>
                  <a:srgbClr val="F37321"/>
                </a:solidFill>
                <a:latin typeface="Volvo Broad Pro" panose="02000606020000020004" pitchFamily="50" charset="0"/>
              </a:rPr>
              <a:t>inclusi</a:t>
            </a:r>
          </a:p>
          <a:p>
            <a:r>
              <a:rPr lang="it-IT" sz="3200" dirty="0">
                <a:solidFill>
                  <a:srgbClr val="159A92"/>
                </a:solidFill>
                <a:latin typeface="Volvo Broad Pro" panose="02000606020000020004" pitchFamily="50" charset="0"/>
              </a:rPr>
              <a:t>e contati come giornata intera</a:t>
            </a:r>
          </a:p>
        </p:txBody>
      </p:sp>
    </p:spTree>
    <p:extLst>
      <p:ext uri="{BB962C8B-B14F-4D97-AF65-F5344CB8AC3E}">
        <p14:creationId xmlns:p14="http://schemas.microsoft.com/office/powerpoint/2010/main" val="3194877457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0" y="1783313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Orari elementari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CAD895B0-C127-419E-AE81-223A19EA12F4}"/>
              </a:ext>
            </a:extLst>
          </p:cNvPr>
          <p:cNvGrpSpPr/>
          <p:nvPr/>
        </p:nvGrpSpPr>
        <p:grpSpPr>
          <a:xfrm>
            <a:off x="2095938" y="3157023"/>
            <a:ext cx="8015247" cy="2089198"/>
            <a:chOff x="1986407" y="4010200"/>
            <a:chExt cx="8015247" cy="2089198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451BC8DA-43C6-4EF4-9586-E76C61F9C3AE}"/>
                </a:ext>
              </a:extLst>
            </p:cNvPr>
            <p:cNvGrpSpPr/>
            <p:nvPr/>
          </p:nvGrpSpPr>
          <p:grpSpPr>
            <a:xfrm>
              <a:off x="1986407" y="4010200"/>
              <a:ext cx="3285962" cy="2089198"/>
              <a:chOff x="572122" y="4087180"/>
              <a:chExt cx="3285962" cy="2089198"/>
            </a:xfrm>
          </p:grpSpPr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88CEA483-6294-4535-BED3-8136C93B0198}"/>
                  </a:ext>
                </a:extLst>
              </p:cNvPr>
              <p:cNvSpPr txBox="1"/>
              <p:nvPr/>
            </p:nvSpPr>
            <p:spPr>
              <a:xfrm>
                <a:off x="990552" y="4087180"/>
                <a:ext cx="244910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8000" spc="-150" dirty="0">
                    <a:solidFill>
                      <a:srgbClr val="FBB714"/>
                    </a:solidFill>
                    <a:latin typeface="Everything" pitchFamily="2" charset="0"/>
                  </a:rPr>
                  <a:t>mattino</a:t>
                </a:r>
              </a:p>
            </p:txBody>
          </p:sp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F0474A8-5CD3-4329-AAF4-B3339575CF9B}"/>
                  </a:ext>
                </a:extLst>
              </p:cNvPr>
              <p:cNvSpPr txBox="1"/>
              <p:nvPr/>
            </p:nvSpPr>
            <p:spPr>
              <a:xfrm>
                <a:off x="572122" y="4976049"/>
                <a:ext cx="328596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7200" dirty="0">
                    <a:solidFill>
                      <a:srgbClr val="D71D52"/>
                    </a:solidFill>
                    <a:latin typeface="Volvo Broad Pro" panose="02000606020000020004" pitchFamily="50" charset="0"/>
                  </a:rPr>
                  <a:t>8.30 – 12.00</a:t>
                </a:r>
              </a:p>
            </p:txBody>
          </p:sp>
        </p:grpSp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4D95F1E6-DE94-4016-ACF8-748A07453950}"/>
                </a:ext>
              </a:extLst>
            </p:cNvPr>
            <p:cNvGrpSpPr/>
            <p:nvPr/>
          </p:nvGrpSpPr>
          <p:grpSpPr>
            <a:xfrm>
              <a:off x="6934754" y="4085463"/>
              <a:ext cx="3066900" cy="1990633"/>
              <a:chOff x="7234021" y="4114399"/>
              <a:chExt cx="3066900" cy="1990633"/>
            </a:xfrm>
          </p:grpSpPr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64FF840-2E81-419E-AED8-AEA3B92A4C57}"/>
                  </a:ext>
                </a:extLst>
              </p:cNvPr>
              <p:cNvSpPr txBox="1"/>
              <p:nvPr/>
            </p:nvSpPr>
            <p:spPr>
              <a:xfrm>
                <a:off x="7527797" y="4114399"/>
                <a:ext cx="244910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6000" spc="-150" dirty="0">
                    <a:solidFill>
                      <a:srgbClr val="FBB714"/>
                    </a:solidFill>
                    <a:latin typeface="Everything" pitchFamily="2" charset="0"/>
                  </a:rPr>
                  <a:t>pomeriggio</a:t>
                </a:r>
              </a:p>
            </p:txBody>
          </p:sp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E40A27D-C0A4-4744-8340-A4A4EEE225E6}"/>
                  </a:ext>
                </a:extLst>
              </p:cNvPr>
              <p:cNvSpPr txBox="1"/>
              <p:nvPr/>
            </p:nvSpPr>
            <p:spPr>
              <a:xfrm>
                <a:off x="7234021" y="4904703"/>
                <a:ext cx="30669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7200" dirty="0">
                    <a:solidFill>
                      <a:srgbClr val="D71D52"/>
                    </a:solidFill>
                    <a:latin typeface="Volvo Broad Pro" panose="02000606020000020004" pitchFamily="50" charset="0"/>
                  </a:rPr>
                  <a:t>13.50 - 17.30</a:t>
                </a:r>
                <a:endParaRPr lang="it-IT" sz="7200" dirty="0">
                  <a:solidFill>
                    <a:srgbClr val="FBB714"/>
                  </a:solidFill>
                  <a:latin typeface="Volvo Broad Pro" panose="02000606020000020004" pitchFamily="50" charset="0"/>
                </a:endParaRPr>
              </a:p>
            </p:txBody>
          </p:sp>
        </p:grp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0DB7B0-70FA-48A4-8F09-112440ED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2370" y="568914"/>
            <a:ext cx="1647261" cy="131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egnaposto numero diapositiva 10">
            <a:extLst>
              <a:ext uri="{FF2B5EF4-FFF2-40B4-BE49-F238E27FC236}">
                <a16:creationId xmlns:a16="http://schemas.microsoft.com/office/drawing/2014/main" id="{F4C7D136-E8FF-40EF-AC29-827C4745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6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DACD1E9-9ABF-41B7-87E3-E90E441054E1}"/>
              </a:ext>
            </a:extLst>
          </p:cNvPr>
          <p:cNvSpPr txBox="1"/>
          <p:nvPr/>
        </p:nvSpPr>
        <p:spPr>
          <a:xfrm>
            <a:off x="2359479" y="5020862"/>
            <a:ext cx="9099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solidFill>
                  <a:srgbClr val="159A92"/>
                </a:solidFill>
                <a:latin typeface="Volvo Broad Pro" panose="02000606020000020004" pitchFamily="50" charset="0"/>
              </a:rPr>
              <a:t>* Gli ingressi saranno </a:t>
            </a:r>
            <a:r>
              <a:rPr lang="it-IT" sz="3200" dirty="0">
                <a:solidFill>
                  <a:srgbClr val="F37321"/>
                </a:solidFill>
                <a:latin typeface="Volvo Broad Pro" panose="02000606020000020004" pitchFamily="50" charset="0"/>
              </a:rPr>
              <a:t>scaglionati, </a:t>
            </a:r>
            <a:r>
              <a:rPr lang="it-IT" sz="3200" dirty="0">
                <a:solidFill>
                  <a:srgbClr val="159A92"/>
                </a:solidFill>
                <a:latin typeface="Volvo Broad Pro" panose="02000606020000020004" pitchFamily="50" charset="0"/>
              </a:rPr>
              <a:t>al saldo e conferma della iscrizione verrà consegnato </a:t>
            </a:r>
            <a:r>
              <a:rPr lang="it-IT" sz="3200" dirty="0">
                <a:solidFill>
                  <a:srgbClr val="F37321"/>
                </a:solidFill>
                <a:latin typeface="Volvo Broad Pro" panose="02000606020000020004" pitchFamily="50" charset="0"/>
              </a:rPr>
              <a:t>il calendario dettagliato</a:t>
            </a:r>
            <a:endParaRPr lang="it-IT" sz="3200" dirty="0">
              <a:solidFill>
                <a:srgbClr val="159A92"/>
              </a:solidFill>
              <a:latin typeface="Volvo Broad Pro" panose="02000606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199021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0" y="2469113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Modalità elementari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0DB7B0-70FA-48A4-8F09-112440ED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7276" y="1090644"/>
            <a:ext cx="1317449" cy="131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E7961745-E254-4839-BA92-77A1E28F3367}"/>
              </a:ext>
            </a:extLst>
          </p:cNvPr>
          <p:cNvGrpSpPr/>
          <p:nvPr/>
        </p:nvGrpSpPr>
        <p:grpSpPr>
          <a:xfrm>
            <a:off x="732972" y="3835267"/>
            <a:ext cx="10726056" cy="2316347"/>
            <a:chOff x="444184" y="4016203"/>
            <a:chExt cx="10726056" cy="2316347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8CEA483-6294-4535-BED3-8136C93B0198}"/>
                </a:ext>
              </a:extLst>
            </p:cNvPr>
            <p:cNvSpPr txBox="1"/>
            <p:nvPr/>
          </p:nvSpPr>
          <p:spPr>
            <a:xfrm>
              <a:off x="444184" y="4270447"/>
              <a:ext cx="428181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8000" spc="-150" dirty="0">
                  <a:solidFill>
                    <a:srgbClr val="FBB714"/>
                  </a:solidFill>
                  <a:latin typeface="Everything" pitchFamily="2" charset="0"/>
                </a:rPr>
                <a:t>Tutto il giorno</a:t>
              </a:r>
            </a:p>
            <a:p>
              <a:pPr algn="ctr"/>
              <a:r>
                <a:rPr lang="it-IT" sz="4400" spc="-150" dirty="0">
                  <a:solidFill>
                    <a:srgbClr val="FBB714"/>
                  </a:solidFill>
                  <a:latin typeface="Everything" pitchFamily="2" charset="0"/>
                </a:rPr>
                <a:t>Dove? Gandino</a:t>
              </a:r>
            </a:p>
          </p:txBody>
        </p:sp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99DBC5C3-08F6-4B80-9D61-8F122EE2C4C4}"/>
                </a:ext>
              </a:extLst>
            </p:cNvPr>
            <p:cNvGrpSpPr/>
            <p:nvPr/>
          </p:nvGrpSpPr>
          <p:grpSpPr>
            <a:xfrm>
              <a:off x="4895060" y="4016203"/>
              <a:ext cx="6275180" cy="1831926"/>
              <a:chOff x="4886306" y="3915663"/>
              <a:chExt cx="6275180" cy="1831926"/>
            </a:xfrm>
          </p:grpSpPr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F0474A8-5CD3-4329-AAF4-B3339575CF9B}"/>
                  </a:ext>
                </a:extLst>
              </p:cNvPr>
              <p:cNvSpPr txBox="1"/>
              <p:nvPr/>
            </p:nvSpPr>
            <p:spPr>
              <a:xfrm>
                <a:off x="4886306" y="3915663"/>
                <a:ext cx="627518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7200" dirty="0">
                    <a:solidFill>
                      <a:srgbClr val="D71D52"/>
                    </a:solidFill>
                    <a:latin typeface="Volvo Broad Pro" panose="02000606020000020004" pitchFamily="50" charset="0"/>
                  </a:rPr>
                  <a:t>Mattino + pomeriggio</a:t>
                </a: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450683D-3B1E-43C3-8405-3BAB44921420}"/>
                  </a:ext>
                </a:extLst>
              </p:cNvPr>
              <p:cNvSpPr txBox="1"/>
              <p:nvPr/>
            </p:nvSpPr>
            <p:spPr>
              <a:xfrm>
                <a:off x="4886306" y="5101258"/>
                <a:ext cx="62751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36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* Possibilità di </a:t>
                </a:r>
                <a:r>
                  <a:rPr lang="it-IT" sz="3600" dirty="0">
                    <a:solidFill>
                      <a:srgbClr val="F37321"/>
                    </a:solidFill>
                    <a:latin typeface="Volvo Broad Pro" panose="02000606020000020004" pitchFamily="50" charset="0"/>
                  </a:rPr>
                  <a:t>pranzare</a:t>
                </a:r>
                <a:r>
                  <a:rPr lang="it-IT" sz="36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 presso </a:t>
                </a:r>
                <a:r>
                  <a:rPr lang="it-IT" sz="3600" dirty="0">
                    <a:solidFill>
                      <a:srgbClr val="F37321"/>
                    </a:solidFill>
                    <a:latin typeface="Volvo Broad Pro" panose="02000606020000020004" pitchFamily="50" charset="0"/>
                  </a:rPr>
                  <a:t>l’asilo</a:t>
                </a:r>
              </a:p>
            </p:txBody>
          </p:sp>
        </p:grpSp>
      </p:grpSp>
      <p:sp>
        <p:nvSpPr>
          <p:cNvPr id="18" name="Segnaposto numero diapositiva 10">
            <a:extLst>
              <a:ext uri="{FF2B5EF4-FFF2-40B4-BE49-F238E27FC236}">
                <a16:creationId xmlns:a16="http://schemas.microsoft.com/office/drawing/2014/main" id="{C3D8FE8B-6498-4E15-B544-03A2F957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7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762533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0" y="1783313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Orari medie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4D95F1E6-DE94-4016-ACF8-748A07453950}"/>
              </a:ext>
            </a:extLst>
          </p:cNvPr>
          <p:cNvGrpSpPr/>
          <p:nvPr/>
        </p:nvGrpSpPr>
        <p:grpSpPr>
          <a:xfrm>
            <a:off x="4457411" y="3156027"/>
            <a:ext cx="3293217" cy="1938672"/>
            <a:chOff x="7218897" y="4114399"/>
            <a:chExt cx="3293217" cy="1938672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564FF840-2E81-419E-AED8-AEA3B92A4C57}"/>
                </a:ext>
              </a:extLst>
            </p:cNvPr>
            <p:cNvSpPr txBox="1"/>
            <p:nvPr/>
          </p:nvSpPr>
          <p:spPr>
            <a:xfrm>
              <a:off x="7527797" y="4114399"/>
              <a:ext cx="244910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6000" spc="-150" dirty="0">
                  <a:solidFill>
                    <a:srgbClr val="FBB714"/>
                  </a:solidFill>
                  <a:latin typeface="Everything" pitchFamily="2" charset="0"/>
                </a:rPr>
                <a:t>pomeriggio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DE40A27D-C0A4-4744-8340-A4A4EEE225E6}"/>
                </a:ext>
              </a:extLst>
            </p:cNvPr>
            <p:cNvSpPr txBox="1"/>
            <p:nvPr/>
          </p:nvSpPr>
          <p:spPr>
            <a:xfrm>
              <a:off x="7218897" y="4852742"/>
              <a:ext cx="32932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7200" dirty="0">
                  <a:solidFill>
                    <a:srgbClr val="D71D52"/>
                  </a:solidFill>
                  <a:latin typeface="Volvo Broad Pro" panose="02000606020000020004" pitchFamily="50" charset="0"/>
                </a:rPr>
                <a:t>13.50 - 18.00</a:t>
              </a:r>
              <a:endParaRPr lang="it-IT" sz="7200" dirty="0">
                <a:solidFill>
                  <a:srgbClr val="FBB714"/>
                </a:solidFill>
                <a:latin typeface="Volvo Broad Pro" panose="02000606020000020004" pitchFamily="50" charset="0"/>
              </a:endParaRPr>
            </a:p>
          </p:txBody>
        </p:sp>
      </p:grp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0DB7B0-70FA-48A4-8F09-112440ED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2370" y="568914"/>
            <a:ext cx="1647261" cy="131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egnaposto numero diapositiva 10">
            <a:extLst>
              <a:ext uri="{FF2B5EF4-FFF2-40B4-BE49-F238E27FC236}">
                <a16:creationId xmlns:a16="http://schemas.microsoft.com/office/drawing/2014/main" id="{F4C7D136-E8FF-40EF-AC29-827C4745A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8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DACD1E9-9ABF-41B7-87E3-E90E441054E1}"/>
              </a:ext>
            </a:extLst>
          </p:cNvPr>
          <p:cNvSpPr txBox="1"/>
          <p:nvPr/>
        </p:nvSpPr>
        <p:spPr>
          <a:xfrm>
            <a:off x="2359479" y="5020862"/>
            <a:ext cx="9099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solidFill>
                  <a:srgbClr val="159A92"/>
                </a:solidFill>
                <a:latin typeface="Volvo Broad Pro" panose="02000606020000020004" pitchFamily="50" charset="0"/>
              </a:rPr>
              <a:t>* Gli ingressi saranno </a:t>
            </a:r>
            <a:r>
              <a:rPr lang="it-IT" sz="3200" dirty="0">
                <a:solidFill>
                  <a:srgbClr val="F37321"/>
                </a:solidFill>
                <a:latin typeface="Volvo Broad Pro" panose="02000606020000020004" pitchFamily="50" charset="0"/>
              </a:rPr>
              <a:t>scaglionati, </a:t>
            </a:r>
            <a:r>
              <a:rPr lang="it-IT" sz="3200" dirty="0">
                <a:solidFill>
                  <a:srgbClr val="159A92"/>
                </a:solidFill>
                <a:latin typeface="Volvo Broad Pro" panose="02000606020000020004" pitchFamily="50" charset="0"/>
              </a:rPr>
              <a:t>al saldo e conferma della iscrizione verrà consegnato </a:t>
            </a:r>
            <a:r>
              <a:rPr lang="it-IT" sz="3200" dirty="0">
                <a:solidFill>
                  <a:srgbClr val="F37321"/>
                </a:solidFill>
                <a:latin typeface="Volvo Broad Pro" panose="02000606020000020004" pitchFamily="50" charset="0"/>
              </a:rPr>
              <a:t>il calendario dettagliato</a:t>
            </a:r>
            <a:endParaRPr lang="it-IT" sz="3200" dirty="0">
              <a:solidFill>
                <a:srgbClr val="159A92"/>
              </a:solidFill>
              <a:latin typeface="Volvo Broad Pro" panose="02000606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34048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884A50A-6E33-4DB7-BDEC-ED26BCD113A4}"/>
              </a:ext>
            </a:extLst>
          </p:cNvPr>
          <p:cNvSpPr txBox="1"/>
          <p:nvPr/>
        </p:nvSpPr>
        <p:spPr>
          <a:xfrm>
            <a:off x="4607451" y="136537"/>
            <a:ext cx="2977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spc="300" dirty="0">
                <a:solidFill>
                  <a:srgbClr val="D71D52"/>
                </a:solidFill>
                <a:latin typeface="Everything" pitchFamily="2" charset="0"/>
                <a:cs typeface="Times New Roman" panose="02020603050405020304" pitchFamily="18" charset="0"/>
              </a:rPr>
              <a:t>Unità Pastorale Gandino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34853C-7AE5-4935-9242-1C941C00F515}"/>
              </a:ext>
            </a:extLst>
          </p:cNvPr>
          <p:cNvSpPr txBox="1"/>
          <p:nvPr/>
        </p:nvSpPr>
        <p:spPr>
          <a:xfrm>
            <a:off x="0" y="2036407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spc="600" dirty="0">
                <a:solidFill>
                  <a:srgbClr val="F37321"/>
                </a:solidFill>
                <a:latin typeface="Volvo Broad Pro" panose="02000606020000020004" pitchFamily="50" charset="0"/>
              </a:rPr>
              <a:t>Modalità medie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41689E6-9438-4606-9C7F-35D0DC27F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41" y="5974550"/>
            <a:ext cx="476918" cy="75726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C0DB7B0-70FA-48A4-8F09-112440ED3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37276" y="657938"/>
            <a:ext cx="1317449" cy="131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E7961745-E254-4839-BA92-77A1E28F3367}"/>
              </a:ext>
            </a:extLst>
          </p:cNvPr>
          <p:cNvGrpSpPr/>
          <p:nvPr/>
        </p:nvGrpSpPr>
        <p:grpSpPr>
          <a:xfrm>
            <a:off x="732973" y="3129013"/>
            <a:ext cx="10726054" cy="2339223"/>
            <a:chOff x="444186" y="3939793"/>
            <a:chExt cx="10726054" cy="2339223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88CEA483-6294-4535-BED3-8136C93B0198}"/>
                </a:ext>
              </a:extLst>
            </p:cNvPr>
            <p:cNvSpPr txBox="1"/>
            <p:nvPr/>
          </p:nvSpPr>
          <p:spPr>
            <a:xfrm>
              <a:off x="444186" y="4090833"/>
              <a:ext cx="4216399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7200" spc="-150" dirty="0">
                  <a:solidFill>
                    <a:srgbClr val="FBB714"/>
                  </a:solidFill>
                  <a:latin typeface="Everything" pitchFamily="2" charset="0"/>
                </a:rPr>
                <a:t>Solo pomeriggio</a:t>
              </a:r>
            </a:p>
            <a:p>
              <a:pPr algn="ctr"/>
              <a:r>
                <a:rPr lang="it-IT" sz="4400" spc="-150" dirty="0">
                  <a:solidFill>
                    <a:srgbClr val="FBB714"/>
                  </a:solidFill>
                  <a:latin typeface="Everything" pitchFamily="2" charset="0"/>
                </a:rPr>
                <a:t>Dove? Cirano / Barzizza</a:t>
              </a:r>
            </a:p>
          </p:txBody>
        </p:sp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99DBC5C3-08F6-4B80-9D61-8F122EE2C4C4}"/>
                </a:ext>
              </a:extLst>
            </p:cNvPr>
            <p:cNvGrpSpPr/>
            <p:nvPr/>
          </p:nvGrpSpPr>
          <p:grpSpPr>
            <a:xfrm>
              <a:off x="5568754" y="3939793"/>
              <a:ext cx="5601486" cy="2339223"/>
              <a:chOff x="5560000" y="3839253"/>
              <a:chExt cx="5601486" cy="2339223"/>
            </a:xfrm>
          </p:grpSpPr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F0474A8-5CD3-4329-AAF4-B3339575CF9B}"/>
                  </a:ext>
                </a:extLst>
              </p:cNvPr>
              <p:cNvSpPr txBox="1"/>
              <p:nvPr/>
            </p:nvSpPr>
            <p:spPr>
              <a:xfrm>
                <a:off x="5560000" y="3839253"/>
                <a:ext cx="459377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7200" dirty="0">
                    <a:solidFill>
                      <a:srgbClr val="D71D52"/>
                    </a:solidFill>
                    <a:latin typeface="Volvo Broad Pro" panose="02000606020000020004" pitchFamily="50" charset="0"/>
                  </a:rPr>
                  <a:t>13.50 - 18.00</a:t>
                </a:r>
                <a:endParaRPr lang="it-IT" sz="7200" dirty="0">
                  <a:solidFill>
                    <a:srgbClr val="FBB714"/>
                  </a:solidFill>
                  <a:latin typeface="Volvo Broad Pro" panose="02000606020000020004" pitchFamily="50" charset="0"/>
                </a:endParaRPr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450683D-3B1E-43C3-8405-3BAB44921420}"/>
                  </a:ext>
                </a:extLst>
              </p:cNvPr>
              <p:cNvSpPr txBox="1"/>
              <p:nvPr/>
            </p:nvSpPr>
            <p:spPr>
              <a:xfrm>
                <a:off x="6164219" y="5101258"/>
                <a:ext cx="499726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32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*I giorni di </a:t>
                </a:r>
                <a:r>
                  <a:rPr lang="it-IT" sz="3200" dirty="0">
                    <a:solidFill>
                      <a:srgbClr val="F37321"/>
                    </a:solidFill>
                    <a:latin typeface="Volvo Broad Pro" panose="02000606020000020004" pitchFamily="50" charset="0"/>
                  </a:rPr>
                  <a:t>gita</a:t>
                </a:r>
                <a:r>
                  <a:rPr lang="it-IT" sz="32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 sono </a:t>
                </a:r>
                <a:r>
                  <a:rPr lang="it-IT" sz="3200" dirty="0">
                    <a:solidFill>
                      <a:srgbClr val="F37321"/>
                    </a:solidFill>
                    <a:latin typeface="Volvo Broad Pro" panose="02000606020000020004" pitchFamily="50" charset="0"/>
                  </a:rPr>
                  <a:t>inclusi </a:t>
                </a:r>
              </a:p>
              <a:p>
                <a:pPr algn="r"/>
                <a:r>
                  <a:rPr lang="it-IT" sz="3200" dirty="0">
                    <a:solidFill>
                      <a:srgbClr val="159A92"/>
                    </a:solidFill>
                    <a:latin typeface="Volvo Broad Pro" panose="02000606020000020004" pitchFamily="50" charset="0"/>
                  </a:rPr>
                  <a:t>e contati come giornata intera</a:t>
                </a:r>
              </a:p>
            </p:txBody>
          </p:sp>
        </p:grpSp>
      </p:grpSp>
      <p:sp>
        <p:nvSpPr>
          <p:cNvPr id="14" name="Segnaposto numero diapositiva 10">
            <a:extLst>
              <a:ext uri="{FF2B5EF4-FFF2-40B4-BE49-F238E27FC236}">
                <a16:creationId xmlns:a16="http://schemas.microsoft.com/office/drawing/2014/main" id="{A5433DBB-E6D2-4A0B-B86B-006F85806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5949950"/>
            <a:ext cx="2743200" cy="365125"/>
          </a:xfrm>
        </p:spPr>
        <p:txBody>
          <a:bodyPr/>
          <a:lstStyle/>
          <a:p>
            <a:fld id="{6E5CD754-1F8D-442D-852A-8D5485B635DD}" type="slidenum">
              <a:rPr lang="it-IT" sz="13800" spc="600">
                <a:solidFill>
                  <a:schemeClr val="accent2">
                    <a:lumMod val="20000"/>
                    <a:lumOff val="80000"/>
                  </a:schemeClr>
                </a:solidFill>
                <a:latin typeface="Volvo Broad Pro" panose="02000606020000020004" pitchFamily="50" charset="0"/>
              </a:rPr>
              <a:t>9</a:t>
            </a:fld>
            <a:endParaRPr lang="it-IT" sz="13800" spc="600" dirty="0">
              <a:solidFill>
                <a:schemeClr val="accent2">
                  <a:lumMod val="20000"/>
                  <a:lumOff val="80000"/>
                </a:schemeClr>
              </a:solidFill>
              <a:latin typeface="Volvo Broad Pro" panose="02000606020000020004" pitchFamily="50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18031C0-90AE-4E21-9318-7ABC9930F962}"/>
              </a:ext>
            </a:extLst>
          </p:cNvPr>
          <p:cNvSpPr txBox="1"/>
          <p:nvPr/>
        </p:nvSpPr>
        <p:spPr>
          <a:xfrm>
            <a:off x="0" y="5389775"/>
            <a:ext cx="1145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3200" dirty="0">
                <a:solidFill>
                  <a:srgbClr val="159A92"/>
                </a:solidFill>
                <a:latin typeface="Volvo Broad Pro" panose="02000606020000020004" pitchFamily="50" charset="0"/>
              </a:rPr>
              <a:t>* Possibilità di </a:t>
            </a:r>
            <a:r>
              <a:rPr lang="it-IT" sz="3200" dirty="0">
                <a:solidFill>
                  <a:srgbClr val="F37321"/>
                </a:solidFill>
                <a:latin typeface="Volvo Broad Pro" panose="02000606020000020004" pitchFamily="50" charset="0"/>
              </a:rPr>
              <a:t>pranzare</a:t>
            </a:r>
            <a:r>
              <a:rPr lang="it-IT" sz="3200" dirty="0">
                <a:solidFill>
                  <a:srgbClr val="159A92"/>
                </a:solidFill>
                <a:latin typeface="Volvo Broad Pro" panose="02000606020000020004" pitchFamily="50" charset="0"/>
              </a:rPr>
              <a:t> presso </a:t>
            </a:r>
            <a:r>
              <a:rPr lang="it-IT" sz="3200" dirty="0">
                <a:solidFill>
                  <a:srgbClr val="F37321"/>
                </a:solidFill>
                <a:latin typeface="Volvo Broad Pro" panose="02000606020000020004" pitchFamily="50" charset="0"/>
              </a:rPr>
              <a:t>l’asilo</a:t>
            </a:r>
          </a:p>
        </p:txBody>
      </p:sp>
    </p:spTree>
    <p:extLst>
      <p:ext uri="{BB962C8B-B14F-4D97-AF65-F5344CB8AC3E}">
        <p14:creationId xmlns:p14="http://schemas.microsoft.com/office/powerpoint/2010/main" val="2270458490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</TotalTime>
  <Words>1573</Words>
  <Application>Microsoft Office PowerPoint</Application>
  <PresentationFormat>Widescreen</PresentationFormat>
  <Paragraphs>382</Paragraphs>
  <Slides>38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Everything</vt:lpstr>
      <vt:lpstr>helveticaneue</vt:lpstr>
      <vt:lpstr>Volvo Broad Pro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Mc</dc:creator>
  <cp:lastModifiedBy>Stefano Canali</cp:lastModifiedBy>
  <cp:revision>74</cp:revision>
  <cp:lastPrinted>2021-06-03T18:39:47Z</cp:lastPrinted>
  <dcterms:created xsi:type="dcterms:W3CDTF">2021-06-02T09:02:01Z</dcterms:created>
  <dcterms:modified xsi:type="dcterms:W3CDTF">2021-06-08T08:44:33Z</dcterms:modified>
</cp:coreProperties>
</file>